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9"/>
  </p:notesMasterIdLst>
  <p:handoutMasterIdLst>
    <p:handoutMasterId r:id="rId90"/>
  </p:handoutMasterIdLst>
  <p:sldIdLst>
    <p:sldId id="471" r:id="rId2"/>
    <p:sldId id="624" r:id="rId3"/>
    <p:sldId id="525" r:id="rId4"/>
    <p:sldId id="531" r:id="rId5"/>
    <p:sldId id="617" r:id="rId6"/>
    <p:sldId id="625" r:id="rId7"/>
    <p:sldId id="631" r:id="rId8"/>
    <p:sldId id="628" r:id="rId9"/>
    <p:sldId id="634" r:id="rId10"/>
    <p:sldId id="629" r:id="rId11"/>
    <p:sldId id="626" r:id="rId12"/>
    <p:sldId id="627" r:id="rId13"/>
    <p:sldId id="630" r:id="rId14"/>
    <p:sldId id="632" r:id="rId15"/>
    <p:sldId id="633" r:id="rId16"/>
    <p:sldId id="530" r:id="rId17"/>
    <p:sldId id="615" r:id="rId18"/>
    <p:sldId id="539" r:id="rId19"/>
    <p:sldId id="540" r:id="rId20"/>
    <p:sldId id="541" r:id="rId21"/>
    <p:sldId id="649" r:id="rId22"/>
    <p:sldId id="542" r:id="rId23"/>
    <p:sldId id="543" r:id="rId24"/>
    <p:sldId id="544" r:id="rId25"/>
    <p:sldId id="590" r:id="rId26"/>
    <p:sldId id="545" r:id="rId27"/>
    <p:sldId id="623" r:id="rId28"/>
    <p:sldId id="546" r:id="rId29"/>
    <p:sldId id="548" r:id="rId30"/>
    <p:sldId id="549" r:id="rId31"/>
    <p:sldId id="589" r:id="rId32"/>
    <p:sldId id="550" r:id="rId33"/>
    <p:sldId id="598" r:id="rId34"/>
    <p:sldId id="551" r:id="rId35"/>
    <p:sldId id="552" r:id="rId36"/>
    <p:sldId id="553" r:id="rId37"/>
    <p:sldId id="554" r:id="rId38"/>
    <p:sldId id="616" r:id="rId39"/>
    <p:sldId id="556" r:id="rId40"/>
    <p:sldId id="618" r:id="rId41"/>
    <p:sldId id="635" r:id="rId42"/>
    <p:sldId id="636" r:id="rId43"/>
    <p:sldId id="637" r:id="rId44"/>
    <p:sldId id="648" r:id="rId45"/>
    <p:sldId id="638" r:id="rId46"/>
    <p:sldId id="639" r:id="rId47"/>
    <p:sldId id="640" r:id="rId48"/>
    <p:sldId id="641" r:id="rId49"/>
    <p:sldId id="642" r:id="rId50"/>
    <p:sldId id="643" r:id="rId51"/>
    <p:sldId id="644" r:id="rId52"/>
    <p:sldId id="645" r:id="rId53"/>
    <p:sldId id="647" r:id="rId54"/>
    <p:sldId id="646" r:id="rId55"/>
    <p:sldId id="557" r:id="rId56"/>
    <p:sldId id="560" r:id="rId57"/>
    <p:sldId id="596" r:id="rId58"/>
    <p:sldId id="561" r:id="rId59"/>
    <p:sldId id="597" r:id="rId60"/>
    <p:sldId id="619" r:id="rId61"/>
    <p:sldId id="563" r:id="rId62"/>
    <p:sldId id="565" r:id="rId63"/>
    <p:sldId id="600" r:id="rId64"/>
    <p:sldId id="599" r:id="rId65"/>
    <p:sldId id="567" r:id="rId66"/>
    <p:sldId id="606" r:id="rId67"/>
    <p:sldId id="601" r:id="rId68"/>
    <p:sldId id="604" r:id="rId69"/>
    <p:sldId id="568" r:id="rId70"/>
    <p:sldId id="574" r:id="rId71"/>
    <p:sldId id="620" r:id="rId72"/>
    <p:sldId id="577" r:id="rId73"/>
    <p:sldId id="578" r:id="rId74"/>
    <p:sldId id="621" r:id="rId75"/>
    <p:sldId id="581" r:id="rId76"/>
    <p:sldId id="584" r:id="rId77"/>
    <p:sldId id="585" r:id="rId78"/>
    <p:sldId id="622" r:id="rId79"/>
    <p:sldId id="528" r:id="rId80"/>
    <p:sldId id="588" r:id="rId81"/>
    <p:sldId id="587" r:id="rId82"/>
    <p:sldId id="610" r:id="rId83"/>
    <p:sldId id="614" r:id="rId84"/>
    <p:sldId id="611" r:id="rId85"/>
    <p:sldId id="612" r:id="rId86"/>
    <p:sldId id="518" r:id="rId87"/>
    <p:sldId id="47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p:restoredTop sz="89577"/>
  </p:normalViewPr>
  <p:slideViewPr>
    <p:cSldViewPr snapToGrid="0" snapToObjects="1">
      <p:cViewPr varScale="1">
        <p:scale>
          <a:sx n="98" d="100"/>
          <a:sy n="98" d="100"/>
        </p:scale>
        <p:origin x="1496" y="184"/>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10/25/20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10/25/20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focuses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70729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86106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deck gives an overview of the tools and tech underlying RNA-seq.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a:p>
            <a:endParaRPr lang="en-US" dirty="0"/>
          </a:p>
          <a:p>
            <a:r>
              <a:rPr lang="en-US" b="1" dirty="0"/>
              <a:t>What is an HPC? </a:t>
            </a:r>
            <a:r>
              <a:rPr lang="en-US" b="0" dirty="0"/>
              <a:t>https://</a:t>
            </a:r>
            <a:r>
              <a:rPr lang="en-US" b="0" dirty="0" err="1"/>
              <a:t>insidehpc.com</a:t>
            </a:r>
            <a:r>
              <a:rPr lang="en-US" b="0" dirty="0"/>
              <a:t>/</a:t>
            </a:r>
            <a:r>
              <a:rPr lang="en-US" b="0" dirty="0" err="1"/>
              <a:t>hpc</a:t>
            </a:r>
            <a:r>
              <a:rPr lang="en-US" b="0" dirty="0"/>
              <a:t>-basic-training/what-is-</a:t>
            </a:r>
            <a:r>
              <a:rPr lang="en-US" b="0" dirty="0" err="1"/>
              <a:t>hpc</a:t>
            </a:r>
            <a:r>
              <a:rPr lang="en-US" b="0"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9623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www.git-tower.com</a:t>
            </a:r>
            <a:r>
              <a:rPr lang="en-US" dirty="0"/>
              <a:t>/blog/command-line-cheat-sheet/</a:t>
            </a:r>
          </a:p>
        </p:txBody>
      </p:sp>
      <p:sp>
        <p:nvSpPr>
          <p:cNvPr id="4" name="Slide Number Placeholder 3"/>
          <p:cNvSpPr>
            <a:spLocks noGrp="1"/>
          </p:cNvSpPr>
          <p:nvPr>
            <p:ph type="sldNum" sz="quarter" idx="5"/>
          </p:nvPr>
        </p:nvSpPr>
        <p:spPr/>
        <p:txBody>
          <a:bodyPr/>
          <a:lstStyle/>
          <a:p>
            <a:fld id="{39297335-E23B-0545-8DFE-98A3B1147F8C}" type="slidenum">
              <a:rPr lang="en-US" smtClean="0"/>
              <a:pPr/>
              <a:t>45</a:t>
            </a:fld>
            <a:endParaRPr lang="en-US" dirty="0"/>
          </a:p>
        </p:txBody>
      </p:sp>
    </p:spTree>
    <p:extLst>
      <p:ext uri="{BB962C8B-B14F-4D97-AF65-F5344CB8AC3E}">
        <p14:creationId xmlns:p14="http://schemas.microsoft.com/office/powerpoint/2010/main" val="235201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hpc-carpentry.github.io</a:t>
            </a:r>
            <a:r>
              <a:rPr lang="en-US" dirty="0"/>
              <a:t>/</a:t>
            </a:r>
            <a:r>
              <a:rPr lang="en-US" dirty="0" err="1"/>
              <a:t>hpc</a:t>
            </a:r>
            <a:r>
              <a:rPr lang="en-US" dirty="0"/>
              <a:t>-intro/13-scheduler/</a:t>
            </a:r>
            <a:r>
              <a:rPr lang="en-US" dirty="0" err="1"/>
              <a:t>index.html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4058594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sciwiki.fredhutch.org</a:t>
            </a:r>
            <a:r>
              <a:rPr lang="en-US" dirty="0"/>
              <a:t>/</a:t>
            </a:r>
            <a:r>
              <a:rPr lang="en-US" dirty="0" err="1"/>
              <a:t>compdemos</a:t>
            </a:r>
            <a:r>
              <a:rPr lang="en-US" dirty="0"/>
              <a:t>/</a:t>
            </a:r>
            <a:r>
              <a:rPr lang="en-US" dirty="0" err="1"/>
              <a:t>nextflow</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403304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56</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59</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r>
              <a:rPr lang="en-US" dirty="0"/>
              <a:t>https://</a:t>
            </a:r>
            <a:r>
              <a:rPr lang="en-US" dirty="0" err="1"/>
              <a:t>academic.oup.com</a:t>
            </a:r>
            <a:r>
              <a:rPr lang="en-US" dirty="0"/>
              <a:t>/bioinformatics/article/29/1/15/272537</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a:p>
            <a:endParaRPr lang="en-US" dirty="0"/>
          </a:p>
          <a:p>
            <a:r>
              <a:rPr lang="en-US" dirty="0"/>
              <a:t>All UCSF/Gladstone affiliates can request access to Wynton. Visit https://</a:t>
            </a:r>
            <a:r>
              <a:rPr lang="en-US" dirty="0" err="1"/>
              <a:t>wynton.ucsf.edu</a:t>
            </a:r>
            <a:r>
              <a:rPr lang="en-US" dirty="0"/>
              <a:t>/</a:t>
            </a:r>
            <a:r>
              <a:rPr lang="en-US" dirty="0" err="1"/>
              <a:t>hpc</a:t>
            </a:r>
            <a:r>
              <a:rPr lang="en-US" dirty="0"/>
              <a:t>/get-started/access-</a:t>
            </a:r>
            <a:r>
              <a:rPr lang="en-US" dirty="0" err="1"/>
              <a:t>cluster.html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69</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73</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76</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77</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86</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87</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Visit </a:t>
            </a:r>
            <a:r>
              <a:rPr lang="en-US" dirty="0">
                <a:hlinkClick r:id="rId3"/>
              </a:rPr>
              <a:t>https://usegalaxy.org/</a:t>
            </a:r>
            <a:r>
              <a:rPr lang="en-US" dirty="0"/>
              <a:t> and look for these tools in the Tools shed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Login to a Wynton dev node and search for the tools using module spider</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7868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a:t>
            </a:r>
            <a:r>
              <a:rPr lang="en-US" dirty="0" err="1"/>
              <a:t>hpc.rtu.lv</a:t>
            </a:r>
            <a:r>
              <a:rPr lang="en-US" dirty="0"/>
              <a:t>/introduction-to-</a:t>
            </a:r>
            <a:r>
              <a:rPr lang="en-US" dirty="0" err="1"/>
              <a:t>hpc</a:t>
            </a:r>
            <a:r>
              <a:rPr lang="en-US" dirty="0"/>
              <a:t>/?</a:t>
            </a:r>
            <a:r>
              <a:rPr lang="en-US" dirty="0" err="1"/>
              <a:t>lang</a:t>
            </a:r>
            <a:r>
              <a:rPr lang="en-US" dirty="0"/>
              <a:t>=</a:t>
            </a:r>
            <a:r>
              <a:rPr lang="en-US" dirty="0" err="1"/>
              <a:t>en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08172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553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gigascience.biomedcentral.com</a:t>
            </a:r>
            <a:r>
              <a:rPr lang="en-US" dirty="0"/>
              <a:t>/track/pdf/10.1186/s13742-016-0135-4</a:t>
            </a:r>
          </a:p>
          <a:p>
            <a:endParaRPr lang="en-US" dirty="0"/>
          </a:p>
          <a:p>
            <a:r>
              <a:rPr lang="en-US" dirty="0"/>
              <a:t>Paper introducing Singularity: https://</a:t>
            </a:r>
            <a:r>
              <a:rPr lang="en-US" dirty="0" err="1"/>
              <a:t>journals.plos.org</a:t>
            </a:r>
            <a:r>
              <a:rPr lang="en-US" dirty="0"/>
              <a:t>/</a:t>
            </a:r>
            <a:r>
              <a:rPr lang="en-US" dirty="0" err="1"/>
              <a:t>plosone</a:t>
            </a:r>
            <a:r>
              <a:rPr lang="en-US" dirty="0"/>
              <a:t>/article/</a:t>
            </a:r>
            <a:r>
              <a:rPr lang="en-US" dirty="0" err="1"/>
              <a:t>file?id</a:t>
            </a:r>
            <a:r>
              <a:rPr lang="en-US" dirty="0"/>
              <a:t>=10.1371/journal.pone.0177459&amp;type=printable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3547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www.howtogeek.com</a:t>
            </a:r>
            <a:r>
              <a:rPr lang="en-US" dirty="0"/>
              <a:t>/182649/</a:t>
            </a:r>
            <a:r>
              <a:rPr lang="en-US" dirty="0" err="1"/>
              <a:t>htg</a:t>
            </a:r>
            <a:r>
              <a:rPr lang="en-US" dirty="0"/>
              <a:t>-explains-what-is-</a:t>
            </a:r>
            <a:r>
              <a:rPr lang="en-US" dirty="0" err="1"/>
              <a:t>unix</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51184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5" Type="http://schemas.openxmlformats.org/officeDocument/2006/relationships/hyperlink" Target="https://stackexchange.com/sites" TargetMode="External"/><Relationship Id="rId4" Type="http://schemas.openxmlformats.org/officeDocument/2006/relationships/hyperlink" Target="https://www.rna-seqblog.com/"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brary.ucsf.edu/ask-an-expert/classes-catalog/"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usegalaxy.org/"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October,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1CD77C-9CF0-2641-9BB1-4CF95B98668A}"/>
              </a:ext>
            </a:extLst>
          </p:cNvPr>
          <p:cNvSpPr>
            <a:spLocks noGrp="1"/>
          </p:cNvSpPr>
          <p:nvPr>
            <p:ph type="body" sz="quarter" idx="10"/>
          </p:nvPr>
        </p:nvSpPr>
        <p:spPr>
          <a:xfrm>
            <a:off x="838200" y="2176929"/>
            <a:ext cx="4909458" cy="3699987"/>
          </a:xfrm>
        </p:spPr>
        <p:txBody>
          <a:bodyPr/>
          <a:lstStyle/>
          <a:p>
            <a:r>
              <a:rPr lang="en-US" dirty="0"/>
              <a:t>How to access Wynton? Visit:</a:t>
            </a:r>
          </a:p>
          <a:p>
            <a:pPr marL="457200" lvl="1" indent="0">
              <a:buNone/>
            </a:pPr>
            <a:r>
              <a:rPr lang="en-US" dirty="0">
                <a:hlinkClick r:id="rId3"/>
              </a:rPr>
              <a:t>https://wynton.ucsf.edu/hpc/get-started/access-cluster.html</a:t>
            </a:r>
            <a:endParaRPr lang="en-US" dirty="0"/>
          </a:p>
          <a:p>
            <a:pPr marL="114300" indent="0">
              <a:buNone/>
            </a:pPr>
            <a:endParaRPr lang="en-US" dirty="0"/>
          </a:p>
          <a:p>
            <a:pPr marL="571500"/>
            <a:r>
              <a:rPr lang="en-US" dirty="0"/>
              <a:t>Most universities/ institutions doing data-intensive science have HPC cluster on campus.</a:t>
            </a:r>
          </a:p>
        </p:txBody>
      </p:sp>
      <p:sp>
        <p:nvSpPr>
          <p:cNvPr id="3" name="Title 2">
            <a:extLst>
              <a:ext uri="{FF2B5EF4-FFF2-40B4-BE49-F238E27FC236}">
                <a16:creationId xmlns:a16="http://schemas.microsoft.com/office/drawing/2014/main" id="{B92D0CDD-DBE2-F742-A53D-0B5975B6E5ED}"/>
              </a:ext>
            </a:extLst>
          </p:cNvPr>
          <p:cNvSpPr>
            <a:spLocks noGrp="1"/>
          </p:cNvSpPr>
          <p:nvPr>
            <p:ph type="title"/>
          </p:nvPr>
        </p:nvSpPr>
        <p:spPr/>
        <p:txBody>
          <a:bodyPr>
            <a:normAutofit/>
          </a:bodyPr>
          <a:lstStyle/>
          <a:p>
            <a:r>
              <a:rPr lang="en-US" sz="3600" dirty="0"/>
              <a:t>Wynton is a high-performance computing (HPC) system for UCSF affiliates</a:t>
            </a:r>
          </a:p>
        </p:txBody>
      </p:sp>
      <p:sp>
        <p:nvSpPr>
          <p:cNvPr id="4" name="Slide Number Placeholder 3">
            <a:extLst>
              <a:ext uri="{FF2B5EF4-FFF2-40B4-BE49-F238E27FC236}">
                <a16:creationId xmlns:a16="http://schemas.microsoft.com/office/drawing/2014/main" id="{B56952AB-0EA7-A849-B5D7-BCC67AFDB62A}"/>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2478BB01-63D6-C441-BE64-EE49E93594B9}"/>
              </a:ext>
            </a:extLst>
          </p:cNvPr>
          <p:cNvPicPr>
            <a:picLocks noChangeAspect="1"/>
          </p:cNvPicPr>
          <p:nvPr/>
        </p:nvPicPr>
        <p:blipFill>
          <a:blip r:embed="rId4"/>
          <a:stretch>
            <a:fillRect/>
          </a:stretch>
        </p:blipFill>
        <p:spPr>
          <a:xfrm>
            <a:off x="5747658" y="1811179"/>
            <a:ext cx="6200502" cy="4058920"/>
          </a:xfrm>
          <a:prstGeom prst="rect">
            <a:avLst/>
          </a:prstGeom>
        </p:spPr>
      </p:pic>
      <p:sp>
        <p:nvSpPr>
          <p:cNvPr id="7" name="TextBox 6">
            <a:extLst>
              <a:ext uri="{FF2B5EF4-FFF2-40B4-BE49-F238E27FC236}">
                <a16:creationId xmlns:a16="http://schemas.microsoft.com/office/drawing/2014/main" id="{ED8545EA-EFB6-C940-87AA-D53DCF208B9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41081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0EED5-B2E7-324B-B88D-64D0614A908C}"/>
              </a:ext>
            </a:extLst>
          </p:cNvPr>
          <p:cNvSpPr>
            <a:spLocks noGrp="1"/>
          </p:cNvSpPr>
          <p:nvPr>
            <p:ph type="body" sz="quarter" idx="10"/>
          </p:nvPr>
        </p:nvSpPr>
        <p:spPr>
          <a:xfrm>
            <a:off x="838200" y="1876483"/>
            <a:ext cx="5288280" cy="4602286"/>
          </a:xfrm>
        </p:spPr>
        <p:txBody>
          <a:bodyPr/>
          <a:lstStyle/>
          <a:p>
            <a:r>
              <a:rPr lang="en-US" dirty="0"/>
              <a:t>Tools are constantly under development</a:t>
            </a:r>
          </a:p>
          <a:p>
            <a:pPr lvl="1"/>
            <a:r>
              <a:rPr lang="en-US" dirty="0"/>
              <a:t>=&gt; Many versions around</a:t>
            </a:r>
          </a:p>
          <a:p>
            <a:pPr lvl="1"/>
            <a:endParaRPr lang="en-US" sz="1100" dirty="0"/>
          </a:p>
          <a:p>
            <a:r>
              <a:rPr lang="en-US" dirty="0"/>
              <a:t>Dependencies complicate installations</a:t>
            </a:r>
          </a:p>
          <a:p>
            <a:pPr lvl="1"/>
            <a:r>
              <a:rPr lang="en-US" dirty="0"/>
              <a:t>Dependencies are also constantly under development</a:t>
            </a:r>
          </a:p>
          <a:p>
            <a:pPr lvl="1"/>
            <a:r>
              <a:rPr lang="en-US" dirty="0"/>
              <a:t>=&gt; Many versions around</a:t>
            </a:r>
          </a:p>
          <a:p>
            <a:endParaRPr lang="en-US" sz="1100" dirty="0"/>
          </a:p>
          <a:p>
            <a:r>
              <a:rPr lang="en-US" dirty="0"/>
              <a:t>Different labs use different programming languages</a:t>
            </a:r>
          </a:p>
        </p:txBody>
      </p:sp>
      <p:sp>
        <p:nvSpPr>
          <p:cNvPr id="3" name="Title 2">
            <a:extLst>
              <a:ext uri="{FF2B5EF4-FFF2-40B4-BE49-F238E27FC236}">
                <a16:creationId xmlns:a16="http://schemas.microsoft.com/office/drawing/2014/main" id="{4E4BEDAA-7A86-E740-B226-984EB87CE7AE}"/>
              </a:ext>
            </a:extLst>
          </p:cNvPr>
          <p:cNvSpPr>
            <a:spLocks noGrp="1"/>
          </p:cNvSpPr>
          <p:nvPr>
            <p:ph type="title"/>
          </p:nvPr>
        </p:nvSpPr>
        <p:spPr/>
        <p:txBody>
          <a:bodyPr/>
          <a:lstStyle/>
          <a:p>
            <a:r>
              <a:rPr lang="en-US" dirty="0"/>
              <a:t>Containers enable reproducibility</a:t>
            </a:r>
          </a:p>
        </p:txBody>
      </p:sp>
      <p:sp>
        <p:nvSpPr>
          <p:cNvPr id="4" name="Slide Number Placeholder 3">
            <a:extLst>
              <a:ext uri="{FF2B5EF4-FFF2-40B4-BE49-F238E27FC236}">
                <a16:creationId xmlns:a16="http://schemas.microsoft.com/office/drawing/2014/main" id="{B0B35A8F-6DC7-544C-AB5B-6A630DC0E589}"/>
              </a:ext>
            </a:extLst>
          </p:cNvPr>
          <p:cNvSpPr>
            <a:spLocks noGrp="1"/>
          </p:cNvSpPr>
          <p:nvPr>
            <p:ph type="sldNum" sz="quarter" idx="13"/>
          </p:nvPr>
        </p:nvSpPr>
        <p:spPr/>
        <p:txBody>
          <a:bodyPr/>
          <a:lstStyle/>
          <a:p>
            <a:fld id="{F5936FD3-174D-8740-A172-B7093C3E1B2E}" type="slidenum">
              <a:rPr lang="en-US" smtClean="0"/>
              <a:t>11</a:t>
            </a:fld>
            <a:endParaRPr lang="en-US"/>
          </a:p>
        </p:txBody>
      </p:sp>
      <p:pic>
        <p:nvPicPr>
          <p:cNvPr id="7" name="Picture 6">
            <a:extLst>
              <a:ext uri="{FF2B5EF4-FFF2-40B4-BE49-F238E27FC236}">
                <a16:creationId xmlns:a16="http://schemas.microsoft.com/office/drawing/2014/main" id="{1D9351FF-1B61-9C41-8E2A-DD3F9F024891}"/>
              </a:ext>
            </a:extLst>
          </p:cNvPr>
          <p:cNvPicPr>
            <a:picLocks noChangeAspect="1"/>
          </p:cNvPicPr>
          <p:nvPr/>
        </p:nvPicPr>
        <p:blipFill>
          <a:blip r:embed="rId3"/>
          <a:stretch>
            <a:fillRect/>
          </a:stretch>
        </p:blipFill>
        <p:spPr>
          <a:xfrm>
            <a:off x="6666411" y="1775619"/>
            <a:ext cx="5181600" cy="4580732"/>
          </a:xfrm>
          <a:prstGeom prst="rect">
            <a:avLst/>
          </a:prstGeom>
        </p:spPr>
      </p:pic>
    </p:spTree>
    <p:extLst>
      <p:ext uri="{BB962C8B-B14F-4D97-AF65-F5344CB8AC3E}">
        <p14:creationId xmlns:p14="http://schemas.microsoft.com/office/powerpoint/2010/main" val="40060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644AE-0275-994F-B3DB-47D1B45FBEDB}"/>
              </a:ext>
            </a:extLst>
          </p:cNvPr>
          <p:cNvSpPr>
            <a:spLocks noGrp="1"/>
          </p:cNvSpPr>
          <p:nvPr>
            <p:ph type="body" sz="quarter" idx="10"/>
          </p:nvPr>
        </p:nvSpPr>
        <p:spPr>
          <a:xfrm>
            <a:off x="838199" y="1876483"/>
            <a:ext cx="4778829" cy="4479867"/>
          </a:xfrm>
        </p:spPr>
        <p:txBody>
          <a:bodyPr/>
          <a:lstStyle/>
          <a:p>
            <a:r>
              <a:rPr lang="en-US" dirty="0"/>
              <a:t>Containerization software examples:</a:t>
            </a:r>
          </a:p>
          <a:p>
            <a:pPr lvl="1"/>
            <a:r>
              <a:rPr lang="en-US" dirty="0"/>
              <a:t>Singularity </a:t>
            </a:r>
          </a:p>
          <a:p>
            <a:pPr lvl="1"/>
            <a:r>
              <a:rPr lang="en-US" dirty="0"/>
              <a:t>Docker (has security issues in the context of HPC)</a:t>
            </a:r>
          </a:p>
          <a:p>
            <a:pPr lvl="1"/>
            <a:endParaRPr lang="en-US" sz="900" dirty="0"/>
          </a:p>
          <a:p>
            <a:r>
              <a:rPr lang="en-US" dirty="0"/>
              <a:t>Containers can be deployed on commercial cloud computing platforms, e.g., Amazon Web Services</a:t>
            </a:r>
          </a:p>
        </p:txBody>
      </p:sp>
      <p:sp>
        <p:nvSpPr>
          <p:cNvPr id="3" name="Title 2">
            <a:extLst>
              <a:ext uri="{FF2B5EF4-FFF2-40B4-BE49-F238E27FC236}">
                <a16:creationId xmlns:a16="http://schemas.microsoft.com/office/drawing/2014/main" id="{DDCF6099-D723-6740-8B89-CDB143EAEC30}"/>
              </a:ext>
            </a:extLst>
          </p:cNvPr>
          <p:cNvSpPr>
            <a:spLocks noGrp="1"/>
          </p:cNvSpPr>
          <p:nvPr>
            <p:ph type="title"/>
          </p:nvPr>
        </p:nvSpPr>
        <p:spPr/>
        <p:txBody>
          <a:bodyPr>
            <a:normAutofit/>
          </a:bodyPr>
          <a:lstStyle/>
          <a:p>
            <a:r>
              <a:rPr lang="en-US" sz="4000" dirty="0"/>
              <a:t>A container is like a computer within a computer</a:t>
            </a:r>
          </a:p>
        </p:txBody>
      </p:sp>
      <p:sp>
        <p:nvSpPr>
          <p:cNvPr id="4" name="Slide Number Placeholder 3">
            <a:extLst>
              <a:ext uri="{FF2B5EF4-FFF2-40B4-BE49-F238E27FC236}">
                <a16:creationId xmlns:a16="http://schemas.microsoft.com/office/drawing/2014/main" id="{17FD0718-F23D-B643-A57D-D9C6FF12D30C}"/>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6" name="Picture 5">
            <a:extLst>
              <a:ext uri="{FF2B5EF4-FFF2-40B4-BE49-F238E27FC236}">
                <a16:creationId xmlns:a16="http://schemas.microsoft.com/office/drawing/2014/main" id="{0169DA27-FB51-0445-AC8F-F3D6810BE862}"/>
              </a:ext>
            </a:extLst>
          </p:cNvPr>
          <p:cNvPicPr>
            <a:picLocks noChangeAspect="1"/>
          </p:cNvPicPr>
          <p:nvPr/>
        </p:nvPicPr>
        <p:blipFill>
          <a:blip r:embed="rId3"/>
          <a:stretch>
            <a:fillRect/>
          </a:stretch>
        </p:blipFill>
        <p:spPr>
          <a:xfrm>
            <a:off x="5948045" y="1876483"/>
            <a:ext cx="5325110" cy="3987800"/>
          </a:xfrm>
          <a:prstGeom prst="rect">
            <a:avLst/>
          </a:prstGeom>
        </p:spPr>
      </p:pic>
      <p:sp>
        <p:nvSpPr>
          <p:cNvPr id="7" name="TextBox 6">
            <a:extLst>
              <a:ext uri="{FF2B5EF4-FFF2-40B4-BE49-F238E27FC236}">
                <a16:creationId xmlns:a16="http://schemas.microsoft.com/office/drawing/2014/main" id="{48281FC2-4D40-A841-8E6B-7AC42D0C57E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60631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1D7FA-717E-8E40-B8DB-543F4C87ED6E}"/>
              </a:ext>
            </a:extLst>
          </p:cNvPr>
          <p:cNvSpPr>
            <a:spLocks noGrp="1"/>
          </p:cNvSpPr>
          <p:nvPr>
            <p:ph type="body" sz="quarter" idx="10"/>
          </p:nvPr>
        </p:nvSpPr>
        <p:spPr>
          <a:xfrm>
            <a:off x="838200" y="1876482"/>
            <a:ext cx="4543697" cy="2583271"/>
          </a:xfrm>
        </p:spPr>
        <p:txBody>
          <a:bodyPr/>
          <a:lstStyle/>
          <a:p>
            <a:r>
              <a:rPr lang="en-US" dirty="0"/>
              <a:t>Limited support for MacOS</a:t>
            </a:r>
          </a:p>
          <a:p>
            <a:endParaRPr lang="en-US" dirty="0"/>
          </a:p>
          <a:p>
            <a:r>
              <a:rPr lang="en-US" dirty="0"/>
              <a:t>Even more limited support for Microsoft Windows</a:t>
            </a:r>
          </a:p>
        </p:txBody>
      </p:sp>
      <p:sp>
        <p:nvSpPr>
          <p:cNvPr id="3" name="Title 2">
            <a:extLst>
              <a:ext uri="{FF2B5EF4-FFF2-40B4-BE49-F238E27FC236}">
                <a16:creationId xmlns:a16="http://schemas.microsoft.com/office/drawing/2014/main" id="{368E69CB-13DB-5047-B2BA-363B6E8AAD4E}"/>
              </a:ext>
            </a:extLst>
          </p:cNvPr>
          <p:cNvSpPr>
            <a:spLocks noGrp="1"/>
          </p:cNvSpPr>
          <p:nvPr>
            <p:ph type="title"/>
          </p:nvPr>
        </p:nvSpPr>
        <p:spPr/>
        <p:txBody>
          <a:bodyPr>
            <a:normAutofit/>
          </a:bodyPr>
          <a:lstStyle/>
          <a:p>
            <a:r>
              <a:rPr lang="en-US" sz="4000" dirty="0"/>
              <a:t>Best to use singularity with Linux (currently)</a:t>
            </a:r>
          </a:p>
        </p:txBody>
      </p:sp>
      <p:sp>
        <p:nvSpPr>
          <p:cNvPr id="4" name="Slide Number Placeholder 3">
            <a:extLst>
              <a:ext uri="{FF2B5EF4-FFF2-40B4-BE49-F238E27FC236}">
                <a16:creationId xmlns:a16="http://schemas.microsoft.com/office/drawing/2014/main" id="{F2203525-8929-264B-A153-B2D6169497CB}"/>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6" name="Picture 5">
            <a:extLst>
              <a:ext uri="{FF2B5EF4-FFF2-40B4-BE49-F238E27FC236}">
                <a16:creationId xmlns:a16="http://schemas.microsoft.com/office/drawing/2014/main" id="{97617266-9BE0-7141-B9AD-B14FC453C2AC}"/>
              </a:ext>
            </a:extLst>
          </p:cNvPr>
          <p:cNvPicPr>
            <a:picLocks noChangeAspect="1"/>
          </p:cNvPicPr>
          <p:nvPr/>
        </p:nvPicPr>
        <p:blipFill>
          <a:blip r:embed="rId3"/>
          <a:stretch>
            <a:fillRect/>
          </a:stretch>
        </p:blipFill>
        <p:spPr>
          <a:xfrm>
            <a:off x="5342708" y="1690688"/>
            <a:ext cx="6087292" cy="4714818"/>
          </a:xfrm>
          <a:prstGeom prst="rect">
            <a:avLst/>
          </a:prstGeom>
        </p:spPr>
      </p:pic>
      <p:sp>
        <p:nvSpPr>
          <p:cNvPr id="7" name="TextBox 6">
            <a:extLst>
              <a:ext uri="{FF2B5EF4-FFF2-40B4-BE49-F238E27FC236}">
                <a16:creationId xmlns:a16="http://schemas.microsoft.com/office/drawing/2014/main" id="{3F206F2E-8C75-574E-8D3B-4112F97984A1}"/>
              </a:ext>
            </a:extLst>
          </p:cNvPr>
          <p:cNvSpPr txBox="1"/>
          <p:nvPr/>
        </p:nvSpPr>
        <p:spPr>
          <a:xfrm>
            <a:off x="8490857" y="6447791"/>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795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D22C9-7907-8B48-9808-F4EE0219E146}"/>
              </a:ext>
            </a:extLst>
          </p:cNvPr>
          <p:cNvSpPr>
            <a:spLocks noGrp="1"/>
          </p:cNvSpPr>
          <p:nvPr>
            <p:ph type="title"/>
          </p:nvPr>
        </p:nvSpPr>
        <p:spPr/>
        <p:txBody>
          <a:bodyPr/>
          <a:lstStyle/>
          <a:p>
            <a:r>
              <a:rPr lang="en-US" dirty="0"/>
              <a:t>Problem definition, shared data files</a:t>
            </a:r>
          </a:p>
        </p:txBody>
      </p:sp>
      <p:sp>
        <p:nvSpPr>
          <p:cNvPr id="6" name="Text Placeholder 5">
            <a:extLst>
              <a:ext uri="{FF2B5EF4-FFF2-40B4-BE49-F238E27FC236}">
                <a16:creationId xmlns:a16="http://schemas.microsoft.com/office/drawing/2014/main" id="{7606411C-519A-564E-A77F-21D5A944D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2BEB30-6EC4-3941-85CE-E529E2C1922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77539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97D4F7-6FC5-5041-B12F-4061903FA76E}"/>
              </a:ext>
            </a:extLst>
          </p:cNvPr>
          <p:cNvSpPr>
            <a:spLocks noGrp="1"/>
          </p:cNvSpPr>
          <p:nvPr>
            <p:ph type="body" sz="quarter" idx="10"/>
          </p:nvPr>
        </p:nvSpPr>
        <p:spPr>
          <a:xfrm>
            <a:off x="838200" y="1876483"/>
            <a:ext cx="10515600" cy="3892348"/>
          </a:xfrm>
        </p:spPr>
        <p:txBody>
          <a:bodyPr/>
          <a:lstStyle/>
          <a:p>
            <a:r>
              <a:rPr lang="en-US" dirty="0"/>
              <a:t>Other applications</a:t>
            </a:r>
          </a:p>
          <a:p>
            <a:pPr lvl="1"/>
            <a:r>
              <a:rPr lang="en-US" dirty="0"/>
              <a:t>annotate novel transcriptional events, e.g., exon skipping, alternative 3’ acceptor or 5’ donor sites, intron retention</a:t>
            </a:r>
          </a:p>
          <a:p>
            <a:pPr lvl="1"/>
            <a:r>
              <a:rPr lang="en-US" dirty="0"/>
              <a:t>analysis of genetic variation among expressed genes</a:t>
            </a:r>
          </a:p>
          <a:p>
            <a:pPr lvl="1"/>
            <a:r>
              <a:rPr lang="en-US" dirty="0"/>
              <a:t>RNA editing events</a:t>
            </a:r>
          </a:p>
          <a:p>
            <a:pPr lvl="1"/>
            <a:r>
              <a:rPr lang="en-US" dirty="0"/>
              <a:t>characterization of long noncoding RNAs</a:t>
            </a:r>
          </a:p>
          <a:p>
            <a:pPr lvl="1"/>
            <a:r>
              <a:rPr lang="en-US" dirty="0"/>
              <a:t>…</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E412675-2246-FA40-9A77-D2DA3EFFF16E}"/>
              </a:ext>
            </a:extLst>
          </p:cNvPr>
          <p:cNvSpPr>
            <a:spLocks noGrp="1"/>
          </p:cNvSpPr>
          <p:nvPr>
            <p:ph type="title"/>
          </p:nvPr>
        </p:nvSpPr>
        <p:spPr/>
        <p:txBody>
          <a:bodyPr>
            <a:normAutofit/>
          </a:bodyPr>
          <a:lstStyle/>
          <a:p>
            <a:r>
              <a:rPr lang="en-US" sz="4000" dirty="0"/>
              <a:t>Problem: identifying differentially expressed genes</a:t>
            </a:r>
          </a:p>
        </p:txBody>
      </p:sp>
    </p:spTree>
    <p:extLst>
      <p:ext uri="{BB962C8B-B14F-4D97-AF65-F5344CB8AC3E}">
        <p14:creationId xmlns:p14="http://schemas.microsoft.com/office/powerpoint/2010/main" val="162104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2093394"/>
          </a:xfrm>
        </p:spPr>
        <p:txBody>
          <a:bodyPr/>
          <a:lstStyle/>
          <a:p>
            <a:r>
              <a:rPr lang="en-US" dirty="0"/>
              <a:t>Small dataset with 100k reads (for practice only).</a:t>
            </a:r>
          </a:p>
          <a:p>
            <a:pPr lvl="1"/>
            <a:r>
              <a:rPr lang="en-US" dirty="0"/>
              <a:t>FASTQ to tallying counts.</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17</a:t>
            </a:fld>
            <a:endParaRPr lang="en-US"/>
          </a:p>
        </p:txBody>
      </p:sp>
    </p:spTree>
    <p:extLst>
      <p:ext uri="{BB962C8B-B14F-4D97-AF65-F5344CB8AC3E}">
        <p14:creationId xmlns:p14="http://schemas.microsoft.com/office/powerpoint/2010/main" val="9406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83470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19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52679-B5D5-6541-AD2F-F97E85254E68}"/>
              </a:ext>
            </a:extLst>
          </p:cNvPr>
          <p:cNvSpPr>
            <a:spLocks noGrp="1"/>
          </p:cNvSpPr>
          <p:nvPr>
            <p:ph type="body" sz="quarter" idx="10"/>
          </p:nvPr>
        </p:nvSpPr>
        <p:spPr>
          <a:xfrm>
            <a:off x="838200" y="1876483"/>
            <a:ext cx="10515600" cy="4498667"/>
          </a:xfrm>
        </p:spPr>
        <p:txBody>
          <a:bodyPr/>
          <a:lstStyle/>
          <a:p>
            <a:r>
              <a:rPr lang="en-US" dirty="0"/>
              <a:t>Demystify RNA-</a:t>
            </a:r>
            <a:r>
              <a:rPr lang="en-US" dirty="0" err="1"/>
              <a:t>Seq</a:t>
            </a:r>
            <a:r>
              <a:rPr lang="en-US" dirty="0"/>
              <a:t> data analysis</a:t>
            </a:r>
          </a:p>
          <a:p>
            <a:endParaRPr lang="en-US" dirty="0"/>
          </a:p>
          <a:p>
            <a:r>
              <a:rPr lang="en-US" dirty="0"/>
              <a:t>Enable informed conversations with computational biologists</a:t>
            </a:r>
          </a:p>
          <a:p>
            <a:endParaRPr lang="en-US" dirty="0"/>
          </a:p>
          <a:p>
            <a:r>
              <a:rPr lang="en-US" dirty="0"/>
              <a:t>Demonstrate how to analyze data </a:t>
            </a:r>
          </a:p>
          <a:p>
            <a:pPr lvl="1"/>
            <a:r>
              <a:rPr lang="en-US" dirty="0"/>
              <a:t>using a graphical user interface (Galaxy)</a:t>
            </a:r>
          </a:p>
          <a:p>
            <a:pPr lvl="2"/>
            <a:r>
              <a:rPr lang="en-US" dirty="0"/>
              <a:t>IMO: Good for dabbling but not if one needs to analyze large-scale data often</a:t>
            </a:r>
          </a:p>
          <a:p>
            <a:pPr lvl="1"/>
            <a:r>
              <a:rPr lang="en-US" dirty="0"/>
              <a:t>using a command line interface (HPC)</a:t>
            </a:r>
          </a:p>
          <a:p>
            <a:pPr lvl="2"/>
            <a:r>
              <a:rPr lang="en-US" dirty="0"/>
              <a:t>Most computational biologists use the command line</a:t>
            </a:r>
          </a:p>
          <a:p>
            <a:endParaRPr lang="en-US" dirty="0"/>
          </a:p>
        </p:txBody>
      </p:sp>
      <p:sp>
        <p:nvSpPr>
          <p:cNvPr id="3" name="Title 2">
            <a:extLst>
              <a:ext uri="{FF2B5EF4-FFF2-40B4-BE49-F238E27FC236}">
                <a16:creationId xmlns:a16="http://schemas.microsoft.com/office/drawing/2014/main" id="{289A2A00-60EE-6943-A010-DC0EE497CA37}"/>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75F48EF0-DF4A-374A-922E-EFE4708B6B39}"/>
              </a:ext>
            </a:extLst>
          </p:cNvPr>
          <p:cNvSpPr>
            <a:spLocks noGrp="1"/>
          </p:cNvSpPr>
          <p:nvPr>
            <p:ph type="sldNum" sz="quarter" idx="13"/>
          </p:nvPr>
        </p:nvSpPr>
        <p:spPr/>
        <p:txBody>
          <a:bodyPr/>
          <a:lstStyle/>
          <a:p>
            <a:fld id="{F5936FD3-174D-8740-A172-B7093C3E1B2E}" type="slidenum">
              <a:rPr lang="en-US" smtClean="0"/>
              <a:t>2</a:t>
            </a:fld>
            <a:endParaRPr lang="en-US" dirty="0"/>
          </a:p>
        </p:txBody>
      </p:sp>
    </p:spTree>
    <p:extLst>
      <p:ext uri="{BB962C8B-B14F-4D97-AF65-F5344CB8AC3E}">
        <p14:creationId xmlns:p14="http://schemas.microsoft.com/office/powerpoint/2010/main" val="88550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407054-718D-E742-9686-90E17E2671E7}"/>
              </a:ext>
            </a:extLst>
          </p:cNvPr>
          <p:cNvSpPr>
            <a:spLocks noGrp="1"/>
          </p:cNvSpPr>
          <p:nvPr>
            <p:ph type="title"/>
          </p:nvPr>
        </p:nvSpPr>
        <p:spPr/>
        <p:txBody>
          <a:bodyPr/>
          <a:lstStyle/>
          <a:p>
            <a:r>
              <a:rPr lang="en-US" dirty="0"/>
              <a:t>DNA fragments immobilized on flow cell</a:t>
            </a:r>
          </a:p>
        </p:txBody>
      </p:sp>
      <p:sp>
        <p:nvSpPr>
          <p:cNvPr id="4" name="Slide Number Placeholder 3">
            <a:extLst>
              <a:ext uri="{FF2B5EF4-FFF2-40B4-BE49-F238E27FC236}">
                <a16:creationId xmlns:a16="http://schemas.microsoft.com/office/drawing/2014/main" id="{C775D8A0-3613-FA4D-BD4E-1877E2997DF7}"/>
              </a:ext>
            </a:extLst>
          </p:cNvPr>
          <p:cNvSpPr>
            <a:spLocks noGrp="1"/>
          </p:cNvSpPr>
          <p:nvPr>
            <p:ph type="sldNum" sz="quarter" idx="13"/>
          </p:nvPr>
        </p:nvSpPr>
        <p:spPr/>
        <p:txBody>
          <a:bodyPr/>
          <a:lstStyle/>
          <a:p>
            <a:fld id="{F5936FD3-174D-8740-A172-B7093C3E1B2E}" type="slidenum">
              <a:rPr lang="en-US" smtClean="0"/>
              <a:t>21</a:t>
            </a:fld>
            <a:endParaRPr lang="en-US"/>
          </a:p>
        </p:txBody>
      </p:sp>
      <p:pic>
        <p:nvPicPr>
          <p:cNvPr id="6" name="Picture 5">
            <a:extLst>
              <a:ext uri="{FF2B5EF4-FFF2-40B4-BE49-F238E27FC236}">
                <a16:creationId xmlns:a16="http://schemas.microsoft.com/office/drawing/2014/main" id="{A1FFD85D-D07E-AB4D-92BA-488A32962B71}"/>
              </a:ext>
            </a:extLst>
          </p:cNvPr>
          <p:cNvPicPr>
            <a:picLocks noChangeAspect="1"/>
          </p:cNvPicPr>
          <p:nvPr/>
        </p:nvPicPr>
        <p:blipFill>
          <a:blip r:embed="rId3"/>
          <a:stretch>
            <a:fillRect/>
          </a:stretch>
        </p:blipFill>
        <p:spPr>
          <a:xfrm>
            <a:off x="1635855" y="1802671"/>
            <a:ext cx="8553174" cy="4597218"/>
          </a:xfrm>
          <a:prstGeom prst="rect">
            <a:avLst/>
          </a:prstGeom>
        </p:spPr>
      </p:pic>
      <p:sp>
        <p:nvSpPr>
          <p:cNvPr id="7" name="Footer Placeholder 12">
            <a:extLst>
              <a:ext uri="{FF2B5EF4-FFF2-40B4-BE49-F238E27FC236}">
                <a16:creationId xmlns:a16="http://schemas.microsoft.com/office/drawing/2014/main" id="{3161A11E-BB2B-6D46-B2A1-52F7A5C28D59}"/>
              </a:ext>
            </a:extLst>
          </p:cNvPr>
          <p:cNvSpPr>
            <a:spLocks noGrp="1"/>
          </p:cNvSpPr>
          <p:nvPr>
            <p:ph type="ftr" sz="quarter" idx="12"/>
          </p:nvPr>
        </p:nvSpPr>
        <p:spPr>
          <a:xfrm>
            <a:off x="4038600" y="6356350"/>
            <a:ext cx="4414520" cy="365125"/>
          </a:xfrm>
        </p:spPr>
        <p:txBody>
          <a:bodyPr/>
          <a:lstStyle/>
          <a:p>
            <a:r>
              <a:rPr lang="en-US" dirty="0"/>
              <a:t>Image from blog by Lauren </a:t>
            </a:r>
            <a:r>
              <a:rPr lang="en-US" dirty="0" err="1"/>
              <a:t>Launen</a:t>
            </a:r>
            <a:r>
              <a:rPr lang="en-US" dirty="0"/>
              <a:t> (link in description).</a:t>
            </a:r>
          </a:p>
        </p:txBody>
      </p:sp>
    </p:spTree>
    <p:extLst>
      <p:ext uri="{BB962C8B-B14F-4D97-AF65-F5344CB8AC3E}">
        <p14:creationId xmlns:p14="http://schemas.microsoft.com/office/powerpoint/2010/main" val="2051077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22</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dirty="0"/>
              <a:t>Image adapted from blog by Lauren </a:t>
            </a:r>
            <a:r>
              <a:rPr lang="en-US" dirty="0" err="1"/>
              <a:t>Launen</a:t>
            </a:r>
            <a:r>
              <a:rPr lang="en-US" dirty="0"/>
              <a:t> (link in description).</a:t>
            </a:r>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23</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24</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184815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27</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28</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29</a:t>
            </a:fld>
            <a:endParaRPr lang="en-US"/>
          </a:p>
        </p:txBody>
      </p:sp>
    </p:spTree>
    <p:extLst>
      <p:ext uri="{BB962C8B-B14F-4D97-AF65-F5344CB8AC3E}">
        <p14:creationId xmlns:p14="http://schemas.microsoft.com/office/powerpoint/2010/main" val="1711401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4038029"/>
          </a:xfrm>
        </p:spPr>
        <p:txBody>
          <a:bodyPr/>
          <a:lstStyle/>
          <a:p>
            <a:r>
              <a:rPr lang="en-US" dirty="0"/>
              <a:t>Introduction</a:t>
            </a:r>
          </a:p>
          <a:p>
            <a:pPr lvl="1"/>
            <a:r>
              <a:rPr lang="en-US" dirty="0"/>
              <a:t>Typical RNA-</a:t>
            </a:r>
            <a:r>
              <a:rPr lang="en-US" dirty="0" err="1"/>
              <a:t>seq</a:t>
            </a:r>
            <a:r>
              <a:rPr lang="en-US" dirty="0"/>
              <a:t> protocol</a:t>
            </a:r>
          </a:p>
          <a:p>
            <a:pPr lvl="1"/>
            <a:r>
              <a:rPr lang="en-US" dirty="0"/>
              <a:t>Different platforms for computing</a:t>
            </a:r>
          </a:p>
          <a:p>
            <a:endParaRPr lang="en-US" dirty="0"/>
          </a:p>
          <a:p>
            <a:r>
              <a:rPr lang="en-US" dirty="0"/>
              <a:t>From sequencer output to count matrix</a:t>
            </a:r>
          </a:p>
          <a:p>
            <a:pPr lvl="1"/>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File formats: FASTQ, FASTA, BAM/SAM, GFF</a:t>
            </a:r>
          </a:p>
          <a:p>
            <a:pPr marL="0" indent="0">
              <a:buNone/>
            </a:pPr>
            <a:endParaRPr lang="en-US" dirty="0"/>
          </a:p>
          <a:p>
            <a:r>
              <a:rPr lang="en-US" dirty="0"/>
              <a:t>Conclusion &amp; Overview of Session 2</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30</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31</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32</a:t>
            </a:fld>
            <a:endParaRPr lang="en-US"/>
          </a:p>
        </p:txBody>
      </p:sp>
    </p:spTree>
    <p:extLst>
      <p:ext uri="{BB962C8B-B14F-4D97-AF65-F5344CB8AC3E}">
        <p14:creationId xmlns:p14="http://schemas.microsoft.com/office/powerpoint/2010/main" val="427523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33</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2652024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35</a:t>
            </a:fld>
            <a:endParaRPr lang="en-US"/>
          </a:p>
        </p:txBody>
      </p:sp>
    </p:spTree>
    <p:extLst>
      <p:ext uri="{BB962C8B-B14F-4D97-AF65-F5344CB8AC3E}">
        <p14:creationId xmlns:p14="http://schemas.microsoft.com/office/powerpoint/2010/main" val="3289833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known adapters.</a:t>
            </a:r>
          </a:p>
          <a:p>
            <a:r>
              <a:rPr lang="en-US" dirty="0"/>
              <a:t>Any sequences more frequently observed than expected?</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37</a:t>
            </a:fld>
            <a:endParaRPr lang="en-US"/>
          </a:p>
        </p:txBody>
      </p:sp>
    </p:spTree>
    <p:extLst>
      <p:ext uri="{BB962C8B-B14F-4D97-AF65-F5344CB8AC3E}">
        <p14:creationId xmlns:p14="http://schemas.microsoft.com/office/powerpoint/2010/main" val="27997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38</a:t>
            </a:fld>
            <a:endParaRPr lang="en-US"/>
          </a:p>
        </p:txBody>
      </p:sp>
    </p:spTree>
    <p:extLst>
      <p:ext uri="{BB962C8B-B14F-4D97-AF65-F5344CB8AC3E}">
        <p14:creationId xmlns:p14="http://schemas.microsoft.com/office/powerpoint/2010/main" val="78046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39</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A24F-8962-0E4F-B52F-D930C8F4919C}"/>
              </a:ext>
            </a:extLst>
          </p:cNvPr>
          <p:cNvSpPr>
            <a:spLocks noGrp="1"/>
          </p:cNvSpPr>
          <p:nvPr>
            <p:ph type="body" sz="quarter" idx="10"/>
          </p:nvPr>
        </p:nvSpPr>
        <p:spPr>
          <a:xfrm>
            <a:off x="838200" y="1876483"/>
            <a:ext cx="10515600" cy="6247864"/>
          </a:xfrm>
        </p:spPr>
        <p:txBody>
          <a:bodyPr/>
          <a:lstStyle/>
          <a:p>
            <a:r>
              <a:rPr lang="en-US" dirty="0"/>
              <a:t>Bioinformatics software ecosystem: Tools that “do one thing, and do it well”.</a:t>
            </a:r>
          </a:p>
          <a:p>
            <a:pPr lvl="1"/>
            <a:r>
              <a:rPr lang="en-US" dirty="0"/>
              <a:t>Multiple tools are available for the same task.</a:t>
            </a:r>
          </a:p>
          <a:p>
            <a:pPr lvl="1"/>
            <a:endParaRPr lang="en-US" sz="400" dirty="0"/>
          </a:p>
          <a:p>
            <a:r>
              <a:rPr lang="en-US" dirty="0"/>
              <a:t>HPC clusters enable data-intensive science.</a:t>
            </a:r>
          </a:p>
          <a:p>
            <a:endParaRPr lang="en-US" sz="400" dirty="0"/>
          </a:p>
          <a:p>
            <a:r>
              <a:rPr lang="en-US" dirty="0"/>
              <a:t>Containerization facilitates reproducibility.</a:t>
            </a:r>
          </a:p>
          <a:p>
            <a:endParaRPr lang="en-US" sz="400" dirty="0"/>
          </a:p>
          <a:p>
            <a:r>
              <a:rPr lang="en-US" dirty="0"/>
              <a:t>Always check “quality” after each step.</a:t>
            </a:r>
          </a:p>
          <a:p>
            <a:endParaRPr lang="en-US" sz="400" dirty="0"/>
          </a:p>
          <a:p>
            <a:r>
              <a:rPr lang="en-US" dirty="0"/>
              <a:t>Tools and file formats used:</a:t>
            </a:r>
          </a:p>
          <a:p>
            <a:pPr lvl="1"/>
            <a:r>
              <a:rPr lang="en-US" dirty="0" err="1"/>
              <a:t>fastqc</a:t>
            </a:r>
            <a:endParaRPr lang="en-US" dirty="0"/>
          </a:p>
          <a:p>
            <a:pPr lvl="1"/>
            <a:r>
              <a:rPr lang="en-US" dirty="0"/>
              <a:t>FASTQ</a:t>
            </a:r>
          </a:p>
          <a:p>
            <a:endParaRPr lang="en-US" dirty="0"/>
          </a:p>
          <a:p>
            <a:endParaRPr lang="en-US" dirty="0"/>
          </a:p>
          <a:p>
            <a:endParaRPr lang="en-US" dirty="0"/>
          </a:p>
        </p:txBody>
      </p:sp>
      <p:sp>
        <p:nvSpPr>
          <p:cNvPr id="3" name="Title 2">
            <a:extLst>
              <a:ext uri="{FF2B5EF4-FFF2-40B4-BE49-F238E27FC236}">
                <a16:creationId xmlns:a16="http://schemas.microsoft.com/office/drawing/2014/main" id="{AA9DE4D6-4C22-4240-AA97-39AD8BC5064C}"/>
              </a:ext>
            </a:extLst>
          </p:cNvPr>
          <p:cNvSpPr>
            <a:spLocks noGrp="1"/>
          </p:cNvSpPr>
          <p:nvPr>
            <p:ph type="title"/>
          </p:nvPr>
        </p:nvSpPr>
        <p:spPr/>
        <p:txBody>
          <a:bodyPr/>
          <a:lstStyle/>
          <a:p>
            <a:r>
              <a:rPr lang="en-US" dirty="0"/>
              <a:t>Conclusion: Session 1</a:t>
            </a:r>
          </a:p>
        </p:txBody>
      </p:sp>
      <p:sp>
        <p:nvSpPr>
          <p:cNvPr id="4" name="Slide Number Placeholder 3">
            <a:extLst>
              <a:ext uri="{FF2B5EF4-FFF2-40B4-BE49-F238E27FC236}">
                <a16:creationId xmlns:a16="http://schemas.microsoft.com/office/drawing/2014/main" id="{61962A65-064D-F945-961A-41407C0ADFB0}"/>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41122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3907E-39F3-544D-AB1F-EC2F6AB6B96B}"/>
              </a:ext>
            </a:extLst>
          </p:cNvPr>
          <p:cNvSpPr>
            <a:spLocks noGrp="1"/>
          </p:cNvSpPr>
          <p:nvPr>
            <p:ph type="body" sz="quarter" idx="10"/>
          </p:nvPr>
        </p:nvSpPr>
        <p:spPr>
          <a:xfrm>
            <a:off x="838200" y="1876483"/>
            <a:ext cx="10515600" cy="5051126"/>
          </a:xfrm>
        </p:spPr>
        <p:txBody>
          <a:bodyPr/>
          <a:lstStyle/>
          <a:p>
            <a:r>
              <a:rPr lang="en-US" dirty="0"/>
              <a:t>Resources for after the workshop</a:t>
            </a:r>
          </a:p>
          <a:p>
            <a:endParaRPr lang="en-US" sz="1000" dirty="0"/>
          </a:p>
          <a:p>
            <a:r>
              <a:rPr lang="en-US" dirty="0"/>
              <a:t>Mapping trimmed reads</a:t>
            </a:r>
          </a:p>
          <a:p>
            <a:pPr lvl="1"/>
            <a:r>
              <a:rPr lang="en-US" dirty="0" err="1"/>
              <a:t>cutadapt</a:t>
            </a:r>
            <a:r>
              <a:rPr lang="en-US" dirty="0"/>
              <a:t>, STAR or bowtie2, </a:t>
            </a:r>
            <a:r>
              <a:rPr lang="en-US" dirty="0" err="1"/>
              <a:t>samtools</a:t>
            </a:r>
            <a:endParaRPr lang="en-US" dirty="0"/>
          </a:p>
          <a:p>
            <a:pPr lvl="1"/>
            <a:r>
              <a:rPr lang="en-US" dirty="0"/>
              <a:t>FASTA, BAM/SAM, GFF</a:t>
            </a:r>
          </a:p>
          <a:p>
            <a:pPr lvl="1"/>
            <a:endParaRPr lang="en-US" sz="1000" dirty="0"/>
          </a:p>
          <a:p>
            <a:r>
              <a:rPr lang="en-US" dirty="0"/>
              <a:t>Tallying gene-wise counts</a:t>
            </a:r>
          </a:p>
          <a:p>
            <a:endParaRPr lang="en-US" sz="1000" dirty="0"/>
          </a:p>
          <a:p>
            <a:r>
              <a:rPr lang="en-US" dirty="0"/>
              <a:t>Maybe:	</a:t>
            </a:r>
          </a:p>
          <a:p>
            <a:pPr lvl="1"/>
            <a:r>
              <a:rPr lang="en-US" dirty="0"/>
              <a:t>Shell scripting</a:t>
            </a:r>
          </a:p>
          <a:p>
            <a:pPr lvl="1"/>
            <a:r>
              <a:rPr lang="en-US" dirty="0"/>
              <a:t>Submitting jobs to compute nodes</a:t>
            </a:r>
          </a:p>
          <a:p>
            <a:pPr lvl="1"/>
            <a:r>
              <a:rPr lang="en-US" dirty="0" err="1"/>
              <a:t>Nextflow</a:t>
            </a:r>
            <a:endParaRPr lang="en-US" dirty="0"/>
          </a:p>
          <a:p>
            <a:pPr lvl="1"/>
            <a:endParaRPr lang="en-US" dirty="0"/>
          </a:p>
        </p:txBody>
      </p:sp>
      <p:sp>
        <p:nvSpPr>
          <p:cNvPr id="3" name="Title 2">
            <a:extLst>
              <a:ext uri="{FF2B5EF4-FFF2-40B4-BE49-F238E27FC236}">
                <a16:creationId xmlns:a16="http://schemas.microsoft.com/office/drawing/2014/main" id="{6DD2EA18-2D32-164A-81C0-440E3A16520B}"/>
              </a:ext>
            </a:extLst>
          </p:cNvPr>
          <p:cNvSpPr>
            <a:spLocks noGrp="1"/>
          </p:cNvSpPr>
          <p:nvPr>
            <p:ph type="title"/>
          </p:nvPr>
        </p:nvSpPr>
        <p:spPr/>
        <p:txBody>
          <a:bodyPr/>
          <a:lstStyle/>
          <a:p>
            <a:r>
              <a:rPr lang="en-US" dirty="0"/>
              <a:t>Contents: Session 2</a:t>
            </a:r>
          </a:p>
        </p:txBody>
      </p:sp>
      <p:sp>
        <p:nvSpPr>
          <p:cNvPr id="4" name="Slide Number Placeholder 3">
            <a:extLst>
              <a:ext uri="{FF2B5EF4-FFF2-40B4-BE49-F238E27FC236}">
                <a16:creationId xmlns:a16="http://schemas.microsoft.com/office/drawing/2014/main" id="{2CCE6B29-1C05-6644-85D5-3952CF534CD6}"/>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355926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10E7E1-921C-864A-9736-6D203D8605C4}"/>
              </a:ext>
            </a:extLst>
          </p:cNvPr>
          <p:cNvSpPr>
            <a:spLocks noGrp="1"/>
          </p:cNvSpPr>
          <p:nvPr>
            <p:ph type="body" sz="quarter" idx="10"/>
          </p:nvPr>
        </p:nvSpPr>
        <p:spPr>
          <a:xfrm>
            <a:off x="838200" y="1876483"/>
            <a:ext cx="10515600" cy="4479867"/>
          </a:xfrm>
        </p:spPr>
        <p:txBody>
          <a:bodyPr/>
          <a:lstStyle/>
          <a:p>
            <a:r>
              <a:rPr lang="en-US" dirty="0"/>
              <a:t>Slack channel for Wynton users</a:t>
            </a:r>
          </a:p>
          <a:p>
            <a:pPr lvl="1"/>
            <a:r>
              <a:rPr lang="en-US" dirty="0" err="1"/>
              <a:t>ucsf-wynton.slack.com</a:t>
            </a:r>
            <a:endParaRPr lang="en-US" sz="1000" dirty="0"/>
          </a:p>
          <a:p>
            <a:r>
              <a:rPr lang="en-US" dirty="0">
                <a:hlinkClick r:id="rId2"/>
              </a:rPr>
              <a:t>http://seqanswers.com/forums/</a:t>
            </a:r>
            <a:endParaRPr lang="en-US" sz="1000" dirty="0"/>
          </a:p>
          <a:p>
            <a:r>
              <a:rPr lang="en-US" dirty="0">
                <a:hlinkClick r:id="rId3"/>
              </a:rPr>
              <a:t>https://www.biostars.org/</a:t>
            </a:r>
            <a:endParaRPr lang="en-US" sz="1000" dirty="0"/>
          </a:p>
          <a:p>
            <a:r>
              <a:rPr lang="en-US" dirty="0">
                <a:hlinkClick r:id="rId4"/>
              </a:rPr>
              <a:t>https://www.rna-seqblog.com/</a:t>
            </a:r>
            <a:endParaRPr lang="en-US" sz="1000" dirty="0"/>
          </a:p>
          <a:p>
            <a:r>
              <a:rPr lang="en-US" dirty="0">
                <a:hlinkClick r:id="rId5"/>
              </a:rPr>
              <a:t>https://</a:t>
            </a:r>
            <a:r>
              <a:rPr lang="en-US" dirty="0" err="1">
                <a:hlinkClick r:id="rId5"/>
              </a:rPr>
              <a:t>stackexchange.com</a:t>
            </a:r>
            <a:r>
              <a:rPr lang="en-US" dirty="0">
                <a:hlinkClick r:id="rId5"/>
              </a:rPr>
              <a:t>/</a:t>
            </a:r>
            <a:endParaRPr lang="en-US" dirty="0"/>
          </a:p>
          <a:p>
            <a:r>
              <a:rPr lang="en-US" dirty="0"/>
              <a:t>Google groups for specific tools</a:t>
            </a:r>
            <a:endParaRPr lang="en-US" sz="1000" dirty="0"/>
          </a:p>
          <a:p>
            <a:r>
              <a:rPr lang="en-US" dirty="0"/>
              <a:t>GitHub issues</a:t>
            </a:r>
            <a:endParaRPr lang="en-US" sz="1000" dirty="0"/>
          </a:p>
          <a:p>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AE0513A3-6E6D-494D-8CC9-CD55E268AFC2}"/>
              </a:ext>
            </a:extLst>
          </p:cNvPr>
          <p:cNvSpPr>
            <a:spLocks noGrp="1"/>
          </p:cNvSpPr>
          <p:nvPr>
            <p:ph type="title"/>
          </p:nvPr>
        </p:nvSpPr>
        <p:spPr/>
        <p:txBody>
          <a:bodyPr>
            <a:normAutofit/>
          </a:bodyPr>
          <a:lstStyle/>
          <a:p>
            <a:r>
              <a:rPr lang="en-US" sz="3200" dirty="0"/>
              <a:t>When I need help, which I do need on a daily basis,</a:t>
            </a:r>
            <a:br>
              <a:rPr lang="en-US" sz="3200" dirty="0"/>
            </a:br>
            <a:r>
              <a:rPr lang="en-US" sz="3200" dirty="0"/>
              <a:t>I visit:</a:t>
            </a:r>
          </a:p>
        </p:txBody>
      </p:sp>
      <p:sp>
        <p:nvSpPr>
          <p:cNvPr id="4" name="Slide Number Placeholder 3">
            <a:extLst>
              <a:ext uri="{FF2B5EF4-FFF2-40B4-BE49-F238E27FC236}">
                <a16:creationId xmlns:a16="http://schemas.microsoft.com/office/drawing/2014/main" id="{080FEAF3-A7B6-A84C-A784-2104A58432C8}"/>
              </a:ext>
            </a:extLst>
          </p:cNvPr>
          <p:cNvSpPr>
            <a:spLocks noGrp="1"/>
          </p:cNvSpPr>
          <p:nvPr>
            <p:ph type="sldNum" sz="quarter" idx="13"/>
          </p:nvPr>
        </p:nvSpPr>
        <p:spPr/>
        <p:txBody>
          <a:bodyPr/>
          <a:lstStyle/>
          <a:p>
            <a:fld id="{F5936FD3-174D-8740-A172-B7093C3E1B2E}" type="slidenum">
              <a:rPr lang="en-US" smtClean="0"/>
              <a:t>43</a:t>
            </a:fld>
            <a:endParaRPr lang="en-US"/>
          </a:p>
        </p:txBody>
      </p:sp>
    </p:spTree>
    <p:extLst>
      <p:ext uri="{BB962C8B-B14F-4D97-AF65-F5344CB8AC3E}">
        <p14:creationId xmlns:p14="http://schemas.microsoft.com/office/powerpoint/2010/main" val="38733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968919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7A6F0-D352-8C4E-8485-AB5F41548843}"/>
              </a:ext>
            </a:extLst>
          </p:cNvPr>
          <p:cNvSpPr>
            <a:spLocks noGrp="1"/>
          </p:cNvSpPr>
          <p:nvPr>
            <p:ph type="body" sz="quarter" idx="10"/>
          </p:nvPr>
        </p:nvSpPr>
        <p:spPr>
          <a:xfrm>
            <a:off x="838200" y="1876483"/>
            <a:ext cx="10515600" cy="4609467"/>
          </a:xfrm>
        </p:spPr>
        <p:txBody>
          <a:bodyPr/>
          <a:lstStyle/>
          <a:p>
            <a:r>
              <a:rPr lang="en-US" dirty="0"/>
              <a:t>Minimum essential </a:t>
            </a:r>
          </a:p>
          <a:p>
            <a:pPr lvl="1"/>
            <a:r>
              <a:rPr lang="en-US" dirty="0"/>
              <a:t>Introductory R</a:t>
            </a:r>
          </a:p>
          <a:p>
            <a:pPr lvl="1"/>
            <a:r>
              <a:rPr lang="en-US" dirty="0"/>
              <a:t>Introductory command line (link to a </a:t>
            </a:r>
            <a:r>
              <a:rPr lang="en-US" dirty="0" err="1"/>
              <a:t>cheatsheet</a:t>
            </a:r>
            <a:r>
              <a:rPr lang="en-US" dirty="0"/>
              <a:t> in speaker notes)</a:t>
            </a:r>
          </a:p>
          <a:p>
            <a:endParaRPr lang="en-US" sz="1000" dirty="0"/>
          </a:p>
          <a:p>
            <a:r>
              <a:rPr lang="en-US" dirty="0"/>
              <a:t>Available at </a:t>
            </a:r>
          </a:p>
          <a:p>
            <a:pPr lvl="1"/>
            <a:r>
              <a:rPr lang="en-US" dirty="0"/>
              <a:t>Gladstone Data Science Training program</a:t>
            </a:r>
          </a:p>
          <a:p>
            <a:pPr lvl="1"/>
            <a:r>
              <a:rPr lang="en-US" dirty="0"/>
              <a:t>Data Science workshops from the UCSF library </a:t>
            </a:r>
          </a:p>
          <a:p>
            <a:pPr lvl="2"/>
            <a:r>
              <a:rPr lang="en-US" dirty="0">
                <a:hlinkClick r:id="rId3"/>
              </a:rPr>
              <a:t>https://www.library.ucsf.edu/ask-an-expert/classes-catalog/</a:t>
            </a:r>
            <a:endParaRPr lang="en-US" dirty="0"/>
          </a:p>
          <a:p>
            <a:pPr lvl="2"/>
            <a:endParaRPr lang="en-US" sz="1000" dirty="0"/>
          </a:p>
          <a:p>
            <a:r>
              <a:rPr lang="en-US" dirty="0"/>
              <a:t>For RNA-</a:t>
            </a:r>
            <a:r>
              <a:rPr lang="en-US" dirty="0" err="1"/>
              <a:t>seq</a:t>
            </a:r>
            <a:r>
              <a:rPr lang="en-US" dirty="0"/>
              <a:t> data analysis beyond tallying gene-wise counts:</a:t>
            </a:r>
          </a:p>
          <a:p>
            <a:pPr lvl="1"/>
            <a:r>
              <a:rPr lang="en-US" dirty="0"/>
              <a:t>Intermediate RNA-</a:t>
            </a:r>
            <a:r>
              <a:rPr lang="en-US" dirty="0" err="1"/>
              <a:t>seq</a:t>
            </a:r>
            <a:r>
              <a:rPr lang="en-US" dirty="0"/>
              <a:t> </a:t>
            </a:r>
          </a:p>
          <a:p>
            <a:pPr lvl="1"/>
            <a:r>
              <a:rPr lang="en-US" dirty="0"/>
              <a:t>Pathway analysis</a:t>
            </a:r>
          </a:p>
        </p:txBody>
      </p:sp>
      <p:sp>
        <p:nvSpPr>
          <p:cNvPr id="3" name="Title 2">
            <a:extLst>
              <a:ext uri="{FF2B5EF4-FFF2-40B4-BE49-F238E27FC236}">
                <a16:creationId xmlns:a16="http://schemas.microsoft.com/office/drawing/2014/main" id="{073ECC74-F22F-E245-BDEC-5A3B1D307BE6}"/>
              </a:ext>
            </a:extLst>
          </p:cNvPr>
          <p:cNvSpPr>
            <a:spLocks noGrp="1"/>
          </p:cNvSpPr>
          <p:nvPr>
            <p:ph type="title"/>
          </p:nvPr>
        </p:nvSpPr>
        <p:spPr/>
        <p:txBody>
          <a:bodyPr>
            <a:normAutofit/>
          </a:bodyPr>
          <a:lstStyle/>
          <a:p>
            <a:r>
              <a:rPr lang="en-US" sz="3200" dirty="0"/>
              <a:t>How much programming skills do we need for bioinformatics?</a:t>
            </a:r>
          </a:p>
        </p:txBody>
      </p:sp>
      <p:sp>
        <p:nvSpPr>
          <p:cNvPr id="4" name="Slide Number Placeholder 3">
            <a:extLst>
              <a:ext uri="{FF2B5EF4-FFF2-40B4-BE49-F238E27FC236}">
                <a16:creationId xmlns:a16="http://schemas.microsoft.com/office/drawing/2014/main" id="{4BA814DD-7226-DA45-9470-64AB6E4270ED}"/>
              </a:ext>
            </a:extLst>
          </p:cNvPr>
          <p:cNvSpPr>
            <a:spLocks noGrp="1"/>
          </p:cNvSpPr>
          <p:nvPr>
            <p:ph type="sldNum" sz="quarter" idx="13"/>
          </p:nvPr>
        </p:nvSpPr>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1804105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8AB170E-9F01-C74F-A069-5CD52A2D96BE}"/>
              </a:ext>
            </a:extLst>
          </p:cNvPr>
          <p:cNvSpPr/>
          <p:nvPr/>
        </p:nvSpPr>
        <p:spPr>
          <a:xfrm>
            <a:off x="838200" y="1761028"/>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0C1F6F62-57CC-B640-AB90-1C250A783652}"/>
              </a:ext>
            </a:extLst>
          </p:cNvPr>
          <p:cNvSpPr>
            <a:spLocks noGrp="1"/>
          </p:cNvSpPr>
          <p:nvPr>
            <p:ph type="body" sz="quarter" idx="10"/>
          </p:nvPr>
        </p:nvSpPr>
        <p:spPr>
          <a:xfrm>
            <a:off x="838200" y="1876483"/>
            <a:ext cx="11112500" cy="5638467"/>
          </a:xfrm>
        </p:spPr>
        <p:txBody>
          <a:bodyPr/>
          <a:lstStyle/>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–o </a:t>
            </a:r>
            <a:r>
              <a:rPr lang="en-US" sz="2000" dirty="0" err="1">
                <a:latin typeface="Andale Mono" panose="020B0509000000000004" pitchFamily="49" charset="0"/>
              </a:rPr>
              <a:t>pqrs.tuv</a:t>
            </a:r>
            <a:endParaRPr lang="en-US" sz="2000" dirty="0">
              <a:latin typeface="Andale Mono" panose="020B0509000000000004" pitchFamily="49" charset="0"/>
            </a:endParaRPr>
          </a:p>
          <a:p>
            <a:pPr marL="0" indent="0">
              <a:buNone/>
            </a:pPr>
            <a:endParaRPr lang="en-US" sz="1600" dirty="0">
              <a:latin typeface="Andale Mono" panose="020B0509000000000004" pitchFamily="49" charset="0"/>
            </a:endParaRPr>
          </a:p>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t>
            </a:r>
            <a:r>
              <a:rPr lang="en-US" sz="2000" dirty="0" err="1">
                <a:latin typeface="Andale Mono" panose="020B0509000000000004" pitchFamily="49" charset="0"/>
              </a:rPr>
              <a:t>paramA</a:t>
            </a:r>
            <a:r>
              <a:rPr lang="en-US" sz="2000" dirty="0">
                <a:latin typeface="Andale Mono" panose="020B0509000000000004" pitchFamily="49" charset="0"/>
              </a:rPr>
              <a:t>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a:t>
            </a:r>
            <a:r>
              <a:rPr lang="en-US" sz="2000" dirty="0" err="1">
                <a:latin typeface="Andale Mono" panose="020B0509000000000004" pitchFamily="49" charset="0"/>
              </a:rPr>
              <a:t>outFile</a:t>
            </a:r>
            <a:r>
              <a:rPr lang="en-US" sz="2000" dirty="0">
                <a:latin typeface="Andale Mono" panose="020B0509000000000004" pitchFamily="49" charset="0"/>
              </a:rPr>
              <a:t> </a:t>
            </a:r>
            <a:r>
              <a:rPr lang="en-US" sz="2000" dirty="0" err="1">
                <a:latin typeface="Andale Mono" panose="020B0509000000000004" pitchFamily="49" charset="0"/>
              </a:rPr>
              <a:t>pqrs.tuv</a:t>
            </a:r>
            <a:endParaRPr lang="en-US" sz="2000" dirty="0">
              <a:latin typeface="Andale Mono" panose="020B0509000000000004" pitchFamily="49" charset="0"/>
            </a:endParaRPr>
          </a:p>
          <a:p>
            <a:endParaRPr lang="en-US" sz="16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Examples:</a:t>
            </a:r>
          </a:p>
          <a:p>
            <a:endParaRPr lang="en-US" dirty="0">
              <a:latin typeface="Arial" panose="020B0604020202020204" pitchFamily="34"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–t 16 –o ./ Bacteria_GATTACA_L001_R1_001.fastq</a:t>
            </a: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a:t>
            </a:r>
            <a:endParaRPr lang="en-US" sz="2000" dirty="0">
              <a:latin typeface="Andale Mono" panose="020B0509000000000004" pitchFamily="49" charset="0"/>
              <a:cs typeface="Arial" panose="020B0604020202020204" pitchFamily="34" charset="0"/>
            </a:endParaRP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 GATTACA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input.fastq</a:t>
            </a:r>
            <a:endParaRPr lang="en-US" sz="2000"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p:txBody>
      </p:sp>
      <p:sp>
        <p:nvSpPr>
          <p:cNvPr id="3" name="Title 2">
            <a:extLst>
              <a:ext uri="{FF2B5EF4-FFF2-40B4-BE49-F238E27FC236}">
                <a16:creationId xmlns:a16="http://schemas.microsoft.com/office/drawing/2014/main" id="{FEF2E623-12BC-FF49-9FC9-74415925CA0C}"/>
              </a:ext>
            </a:extLst>
          </p:cNvPr>
          <p:cNvSpPr>
            <a:spLocks noGrp="1"/>
          </p:cNvSpPr>
          <p:nvPr>
            <p:ph type="title"/>
          </p:nvPr>
        </p:nvSpPr>
        <p:spPr/>
        <p:txBody>
          <a:bodyPr>
            <a:normAutofit/>
          </a:bodyPr>
          <a:lstStyle/>
          <a:p>
            <a:r>
              <a:rPr lang="en-US" sz="3600" dirty="0"/>
              <a:t>Typical command line syntax of bioinformatics tools</a:t>
            </a:r>
          </a:p>
        </p:txBody>
      </p:sp>
      <p:sp>
        <p:nvSpPr>
          <p:cNvPr id="4" name="Slide Number Placeholder 3">
            <a:extLst>
              <a:ext uri="{FF2B5EF4-FFF2-40B4-BE49-F238E27FC236}">
                <a16:creationId xmlns:a16="http://schemas.microsoft.com/office/drawing/2014/main" id="{009F9DD8-F480-3648-BA55-B190F701D3D6}"/>
              </a:ext>
            </a:extLst>
          </p:cNvPr>
          <p:cNvSpPr>
            <a:spLocks noGrp="1"/>
          </p:cNvSpPr>
          <p:nvPr>
            <p:ph type="sldNum" sz="quarter" idx="13"/>
          </p:nvPr>
        </p:nvSpPr>
        <p:spPr/>
        <p:txBody>
          <a:bodyPr/>
          <a:lstStyle/>
          <a:p>
            <a:fld id="{F5936FD3-174D-8740-A172-B7093C3E1B2E}" type="slidenum">
              <a:rPr lang="en-US" smtClean="0"/>
              <a:t>46</a:t>
            </a:fld>
            <a:endParaRPr lang="en-US"/>
          </a:p>
        </p:txBody>
      </p:sp>
      <p:sp>
        <p:nvSpPr>
          <p:cNvPr id="6" name="Rounded Rectangle 5">
            <a:extLst>
              <a:ext uri="{FF2B5EF4-FFF2-40B4-BE49-F238E27FC236}">
                <a16:creationId xmlns:a16="http://schemas.microsoft.com/office/drawing/2014/main" id="{72EE59B8-77BD-654F-89C2-67CA7E661406}"/>
              </a:ext>
            </a:extLst>
          </p:cNvPr>
          <p:cNvSpPr/>
          <p:nvPr/>
        </p:nvSpPr>
        <p:spPr>
          <a:xfrm>
            <a:off x="838200" y="4212420"/>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8A152B8-D6F9-AF4D-A5E6-4EC528D8F314}"/>
              </a:ext>
            </a:extLst>
          </p:cNvPr>
          <p:cNvSpPr/>
          <p:nvPr/>
        </p:nvSpPr>
        <p:spPr>
          <a:xfrm>
            <a:off x="838200" y="5014629"/>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EF7C60C-4FF3-7545-B024-7875A47177D6}"/>
              </a:ext>
            </a:extLst>
          </p:cNvPr>
          <p:cNvSpPr/>
          <p:nvPr/>
        </p:nvSpPr>
        <p:spPr>
          <a:xfrm>
            <a:off x="838200" y="5801804"/>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440BC7C-2CD4-DB41-B176-D157BFA4CC11}"/>
              </a:ext>
            </a:extLst>
          </p:cNvPr>
          <p:cNvSpPr/>
          <p:nvPr/>
        </p:nvSpPr>
        <p:spPr>
          <a:xfrm>
            <a:off x="838200" y="2481586"/>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96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BBC3C-8879-4C4D-91E4-BCFE0EA0301D}"/>
              </a:ext>
            </a:extLst>
          </p:cNvPr>
          <p:cNvSpPr>
            <a:spLocks noGrp="1"/>
          </p:cNvSpPr>
          <p:nvPr>
            <p:ph type="body" sz="quarter" idx="10"/>
          </p:nvPr>
        </p:nvSpPr>
        <p:spPr>
          <a:xfrm>
            <a:off x="838200" y="1876483"/>
            <a:ext cx="10515600" cy="2902333"/>
          </a:xfrm>
        </p:spPr>
        <p:txBody>
          <a:bodyPr/>
          <a:lstStyle/>
          <a:p>
            <a:r>
              <a:rPr lang="en-US" dirty="0">
                <a:latin typeface="Arial" panose="020B0604020202020204" pitchFamily="34" charset="0"/>
                <a:cs typeface="Arial" panose="020B0604020202020204" pitchFamily="34" charset="0"/>
              </a:rPr>
              <a:t>Trimming adapters</a:t>
            </a:r>
          </a:p>
          <a:p>
            <a:pPr marL="0" indent="0">
              <a:buNone/>
            </a:pPr>
            <a:endParaRPr lang="en-US" sz="1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–a </a:t>
            </a:r>
            <a:r>
              <a:rPr lang="en-US" sz="2000" dirty="0" err="1">
                <a:latin typeface="Andale Mono" panose="020B0509000000000004" pitchFamily="49" charset="0"/>
                <a:cs typeface="Arial" panose="020B0604020202020204" pitchFamily="34" charset="0"/>
              </a:rPr>
              <a:t>file:Adapter_Sequence.fasta</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Bacteria_GATTACA_L001_R1_001.fastq</a:t>
            </a:r>
          </a:p>
          <a:p>
            <a:pPr marL="0" indent="0">
              <a:buNone/>
            </a:pPr>
            <a:endParaRPr lang="en-US" dirty="0"/>
          </a:p>
          <a:p>
            <a:r>
              <a:rPr lang="en-US" dirty="0"/>
              <a:t>Similarly for other tools</a:t>
            </a:r>
          </a:p>
        </p:txBody>
      </p:sp>
      <p:sp>
        <p:nvSpPr>
          <p:cNvPr id="3" name="Title 2">
            <a:extLst>
              <a:ext uri="{FF2B5EF4-FFF2-40B4-BE49-F238E27FC236}">
                <a16:creationId xmlns:a16="http://schemas.microsoft.com/office/drawing/2014/main" id="{BAACEB2F-0D84-974C-A697-EF5856C5E907}"/>
              </a:ext>
            </a:extLst>
          </p:cNvPr>
          <p:cNvSpPr>
            <a:spLocks noGrp="1"/>
          </p:cNvSpPr>
          <p:nvPr>
            <p:ph type="title"/>
          </p:nvPr>
        </p:nvSpPr>
        <p:spPr/>
        <p:txBody>
          <a:bodyPr>
            <a:normAutofit/>
          </a:bodyPr>
          <a:lstStyle/>
          <a:p>
            <a:r>
              <a:rPr lang="en-US" sz="3600" dirty="0"/>
              <a:t>Examples of commands to execute various steps </a:t>
            </a:r>
          </a:p>
        </p:txBody>
      </p:sp>
      <p:sp>
        <p:nvSpPr>
          <p:cNvPr id="4" name="Slide Number Placeholder 3">
            <a:extLst>
              <a:ext uri="{FF2B5EF4-FFF2-40B4-BE49-F238E27FC236}">
                <a16:creationId xmlns:a16="http://schemas.microsoft.com/office/drawing/2014/main" id="{64D0F625-02F7-E94C-96FA-F3BC2ACF7476}"/>
              </a:ext>
            </a:extLst>
          </p:cNvPr>
          <p:cNvSpPr>
            <a:spLocks noGrp="1"/>
          </p:cNvSpPr>
          <p:nvPr>
            <p:ph type="sldNum" sz="quarter" idx="13"/>
          </p:nvPr>
        </p:nvSpPr>
        <p:spPr/>
        <p:txBody>
          <a:bodyPr/>
          <a:lstStyle/>
          <a:p>
            <a:fld id="{F5936FD3-174D-8740-A172-B7093C3E1B2E}" type="slidenum">
              <a:rPr lang="en-US" smtClean="0"/>
              <a:t>47</a:t>
            </a:fld>
            <a:endParaRPr lang="en-US"/>
          </a:p>
        </p:txBody>
      </p:sp>
      <p:sp>
        <p:nvSpPr>
          <p:cNvPr id="5" name="Rounded Rectangle 4">
            <a:extLst>
              <a:ext uri="{FF2B5EF4-FFF2-40B4-BE49-F238E27FC236}">
                <a16:creationId xmlns:a16="http://schemas.microsoft.com/office/drawing/2014/main" id="{1D62A3A1-9F7E-9D41-B53A-494B47A49954}"/>
              </a:ext>
            </a:extLst>
          </p:cNvPr>
          <p:cNvSpPr/>
          <p:nvPr/>
        </p:nvSpPr>
        <p:spPr>
          <a:xfrm>
            <a:off x="838200" y="2433711"/>
            <a:ext cx="10515600" cy="150524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63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86437-FFE9-8E4D-B5B2-8D212807AD13}"/>
              </a:ext>
            </a:extLst>
          </p:cNvPr>
          <p:cNvSpPr>
            <a:spLocks noGrp="1"/>
          </p:cNvSpPr>
          <p:nvPr>
            <p:ph type="body" sz="quarter" idx="10"/>
          </p:nvPr>
        </p:nvSpPr>
        <p:spPr>
          <a:xfrm>
            <a:off x="838200" y="1876483"/>
            <a:ext cx="7137400" cy="4592026"/>
          </a:xfrm>
        </p:spPr>
        <p:txBody>
          <a:bodyPr/>
          <a:lstStyle/>
          <a:p>
            <a:r>
              <a:rPr lang="en-US" dirty="0"/>
              <a:t>Lots of files on a computer</a:t>
            </a:r>
          </a:p>
          <a:p>
            <a:endParaRPr lang="en-US" sz="1000" dirty="0"/>
          </a:p>
          <a:p>
            <a:r>
              <a:rPr lang="en-US" dirty="0"/>
              <a:t>Organized in directories which may contain sub-directories</a:t>
            </a:r>
          </a:p>
          <a:p>
            <a:endParaRPr lang="en-US" sz="1000" dirty="0"/>
          </a:p>
          <a:p>
            <a:r>
              <a:rPr lang="en-US" dirty="0"/>
              <a:t>Bioinformatics tools may need file inputs and may output files</a:t>
            </a:r>
          </a:p>
          <a:p>
            <a:pPr lvl="1"/>
            <a:r>
              <a:rPr lang="en-US" dirty="0"/>
              <a:t>Where are the input files located on the computer?</a:t>
            </a:r>
          </a:p>
          <a:p>
            <a:pPr lvl="2"/>
            <a:r>
              <a:rPr lang="en-US" dirty="0"/>
              <a:t>Searching entire computer not practical</a:t>
            </a:r>
          </a:p>
          <a:p>
            <a:pPr lvl="2"/>
            <a:r>
              <a:rPr lang="en-US" dirty="0"/>
              <a:t>What if multiple files have the same name?</a:t>
            </a:r>
          </a:p>
          <a:p>
            <a:pPr lvl="1"/>
            <a:r>
              <a:rPr lang="en-US" dirty="0"/>
              <a:t>Where should the output files be saved?</a:t>
            </a:r>
          </a:p>
        </p:txBody>
      </p:sp>
      <p:sp>
        <p:nvSpPr>
          <p:cNvPr id="3" name="Title 2">
            <a:extLst>
              <a:ext uri="{FF2B5EF4-FFF2-40B4-BE49-F238E27FC236}">
                <a16:creationId xmlns:a16="http://schemas.microsoft.com/office/drawing/2014/main" id="{672DF222-BF02-8F47-B36E-193AB37F1872}"/>
              </a:ext>
            </a:extLst>
          </p:cNvPr>
          <p:cNvSpPr>
            <a:spLocks noGrp="1"/>
          </p:cNvSpPr>
          <p:nvPr>
            <p:ph type="title"/>
          </p:nvPr>
        </p:nvSpPr>
        <p:spPr/>
        <p:txBody>
          <a:bodyPr/>
          <a:lstStyle/>
          <a:p>
            <a:r>
              <a:rPr lang="en-US" dirty="0"/>
              <a:t>File paths := Location of file on computer</a:t>
            </a:r>
          </a:p>
        </p:txBody>
      </p:sp>
      <p:sp>
        <p:nvSpPr>
          <p:cNvPr id="4" name="Slide Number Placeholder 3">
            <a:extLst>
              <a:ext uri="{FF2B5EF4-FFF2-40B4-BE49-F238E27FC236}">
                <a16:creationId xmlns:a16="http://schemas.microsoft.com/office/drawing/2014/main" id="{22BF8BF4-A97A-8148-B412-95C8E978132E}"/>
              </a:ext>
            </a:extLst>
          </p:cNvPr>
          <p:cNvSpPr>
            <a:spLocks noGrp="1"/>
          </p:cNvSpPr>
          <p:nvPr>
            <p:ph type="sldNum" sz="quarter" idx="13"/>
          </p:nvPr>
        </p:nvSpPr>
        <p:spPr/>
        <p:txBody>
          <a:bodyPr/>
          <a:lstStyle/>
          <a:p>
            <a:fld id="{F5936FD3-174D-8740-A172-B7093C3E1B2E}" type="slidenum">
              <a:rPr lang="en-US" smtClean="0"/>
              <a:t>48</a:t>
            </a:fld>
            <a:endParaRPr lang="en-US"/>
          </a:p>
        </p:txBody>
      </p:sp>
      <p:pic>
        <p:nvPicPr>
          <p:cNvPr id="6" name="Picture 5">
            <a:extLst>
              <a:ext uri="{FF2B5EF4-FFF2-40B4-BE49-F238E27FC236}">
                <a16:creationId xmlns:a16="http://schemas.microsoft.com/office/drawing/2014/main" id="{D755B9C8-944A-9841-846C-4F99178ABAB7}"/>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419566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7DEAD-E569-CD4C-97EF-CFDA7FB8D7B0}"/>
              </a:ext>
            </a:extLst>
          </p:cNvPr>
          <p:cNvSpPr>
            <a:spLocks noGrp="1"/>
          </p:cNvSpPr>
          <p:nvPr>
            <p:ph type="body" sz="quarter" idx="10"/>
          </p:nvPr>
        </p:nvSpPr>
        <p:spPr>
          <a:xfrm>
            <a:off x="838200" y="1876483"/>
            <a:ext cx="6997700" cy="3615349"/>
          </a:xfrm>
        </p:spPr>
        <p:txBody>
          <a:bodyPr/>
          <a:lstStyle/>
          <a:p>
            <a:r>
              <a:rPr lang="en-US" dirty="0">
                <a:latin typeface="Andale Mono" panose="020B0509000000000004" pitchFamily="49" charset="0"/>
              </a:rPr>
              <a:t>./</a:t>
            </a:r>
            <a:r>
              <a:rPr lang="en-US" dirty="0"/>
              <a:t>   is for current working directory</a:t>
            </a:r>
          </a:p>
          <a:p>
            <a:r>
              <a:rPr lang="en-US" dirty="0">
                <a:latin typeface="Andale Mono" panose="020B0509000000000004" pitchFamily="49" charset="0"/>
              </a:rPr>
              <a:t>../</a:t>
            </a:r>
            <a:r>
              <a:rPr lang="en-US" dirty="0"/>
              <a:t>  is for parent directory of current working directory</a:t>
            </a:r>
          </a:p>
          <a:p>
            <a:r>
              <a:rPr lang="en-US" dirty="0">
                <a:latin typeface="Andale Mono" panose="020B0509000000000004" pitchFamily="49" charset="0"/>
              </a:rPr>
              <a:t>../../</a:t>
            </a:r>
            <a:r>
              <a:rPr lang="en-US" dirty="0"/>
              <a:t>  is for parent directory of parent directory of current working directory</a:t>
            </a:r>
          </a:p>
          <a:p>
            <a:endParaRPr lang="en-US" dirty="0"/>
          </a:p>
          <a:p>
            <a:r>
              <a:rPr lang="en-US" dirty="0">
                <a:latin typeface="Andale Mono" panose="020B0509000000000004" pitchFamily="49" charset="0"/>
              </a:rPr>
              <a:t>/Root/</a:t>
            </a:r>
            <a:r>
              <a:rPr lang="en-US" dirty="0" err="1">
                <a:latin typeface="Andale Mono" panose="020B0509000000000004" pitchFamily="49" charset="0"/>
              </a:rPr>
              <a:t>DirA</a:t>
            </a:r>
            <a:r>
              <a:rPr lang="en-US" dirty="0">
                <a:latin typeface="Andale Mono" panose="020B0509000000000004" pitchFamily="49" charset="0"/>
              </a:rPr>
              <a:t>/</a:t>
            </a:r>
            <a:r>
              <a:rPr lang="en-US" dirty="0" err="1">
                <a:latin typeface="Andale Mono" panose="020B0509000000000004" pitchFamily="49" charset="0"/>
              </a:rPr>
              <a:t>DirC</a:t>
            </a:r>
            <a:r>
              <a:rPr lang="en-US" dirty="0">
                <a:latin typeface="Andale Mono" panose="020B0509000000000004" pitchFamily="49" charset="0"/>
              </a:rPr>
              <a:t>/File4</a:t>
            </a:r>
            <a:r>
              <a:rPr lang="en-US" dirty="0"/>
              <a:t>  is the path of File4 in the image to the right.</a:t>
            </a:r>
          </a:p>
        </p:txBody>
      </p:sp>
      <p:sp>
        <p:nvSpPr>
          <p:cNvPr id="3" name="Title 2">
            <a:extLst>
              <a:ext uri="{FF2B5EF4-FFF2-40B4-BE49-F238E27FC236}">
                <a16:creationId xmlns:a16="http://schemas.microsoft.com/office/drawing/2014/main" id="{16DA6A14-66B1-EA42-8B30-24B676318827}"/>
              </a:ext>
            </a:extLst>
          </p:cNvPr>
          <p:cNvSpPr>
            <a:spLocks noGrp="1"/>
          </p:cNvSpPr>
          <p:nvPr>
            <p:ph type="title"/>
          </p:nvPr>
        </p:nvSpPr>
        <p:spPr/>
        <p:txBody>
          <a:bodyPr/>
          <a:lstStyle/>
          <a:p>
            <a:r>
              <a:rPr lang="en-US" dirty="0"/>
              <a:t>File paths</a:t>
            </a:r>
          </a:p>
        </p:txBody>
      </p:sp>
      <p:sp>
        <p:nvSpPr>
          <p:cNvPr id="4" name="Slide Number Placeholder 3">
            <a:extLst>
              <a:ext uri="{FF2B5EF4-FFF2-40B4-BE49-F238E27FC236}">
                <a16:creationId xmlns:a16="http://schemas.microsoft.com/office/drawing/2014/main" id="{39C5DF9D-9685-B04D-BAE3-76EE3A5435DB}"/>
              </a:ext>
            </a:extLst>
          </p:cNvPr>
          <p:cNvSpPr>
            <a:spLocks noGrp="1"/>
          </p:cNvSpPr>
          <p:nvPr>
            <p:ph type="sldNum" sz="quarter" idx="13"/>
          </p:nvPr>
        </p:nvSpPr>
        <p:spPr/>
        <p:txBody>
          <a:bodyPr/>
          <a:lstStyle/>
          <a:p>
            <a:fld id="{F5936FD3-174D-8740-A172-B7093C3E1B2E}" type="slidenum">
              <a:rPr lang="en-US" smtClean="0"/>
              <a:t>49</a:t>
            </a:fld>
            <a:endParaRPr lang="en-US"/>
          </a:p>
        </p:txBody>
      </p:sp>
      <p:pic>
        <p:nvPicPr>
          <p:cNvPr id="5" name="Picture 4">
            <a:extLst>
              <a:ext uri="{FF2B5EF4-FFF2-40B4-BE49-F238E27FC236}">
                <a16:creationId xmlns:a16="http://schemas.microsoft.com/office/drawing/2014/main" id="{A87BF291-75D2-AA48-AF8A-BC5956D21C09}"/>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6369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285471" y="4079179"/>
            <a:ext cx="4047988" cy="1646583"/>
          </a:xfrm>
          <a:prstGeom prst="rect">
            <a:avLst/>
          </a:prstGeom>
        </p:spPr>
      </p:pic>
      <p:pic>
        <p:nvPicPr>
          <p:cNvPr id="16" name="Picture 15">
            <a:extLst>
              <a:ext uri="{FF2B5EF4-FFF2-40B4-BE49-F238E27FC236}">
                <a16:creationId xmlns:a16="http://schemas.microsoft.com/office/drawing/2014/main" id="{C8155073-1935-144C-943D-863277ABBEF7}"/>
              </a:ext>
            </a:extLst>
          </p:cNvPr>
          <p:cNvPicPr>
            <a:picLocks noChangeAspect="1"/>
          </p:cNvPicPr>
          <p:nvPr/>
        </p:nvPicPr>
        <p:blipFill>
          <a:blip r:embed="rId4"/>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D0679-F7A9-7341-9074-C63C5A065D85}"/>
              </a:ext>
            </a:extLst>
          </p:cNvPr>
          <p:cNvSpPr>
            <a:spLocks noGrp="1"/>
          </p:cNvSpPr>
          <p:nvPr>
            <p:ph type="body" sz="quarter" idx="10"/>
          </p:nvPr>
        </p:nvSpPr>
        <p:spPr>
          <a:xfrm>
            <a:off x="838200" y="1876483"/>
            <a:ext cx="10515600" cy="2204193"/>
          </a:xfrm>
        </p:spPr>
        <p:txBody>
          <a:bodyPr/>
          <a:lstStyle/>
          <a:p>
            <a:pPr marL="0" indent="0">
              <a:buNone/>
            </a:pPr>
            <a:r>
              <a:rPr lang="en-US" dirty="0">
                <a:latin typeface="Andale Mono" panose="020B0509000000000004" pitchFamily="49" charset="0"/>
              </a:rPr>
              <a:t>$ </a:t>
            </a:r>
            <a:r>
              <a:rPr lang="en-US" dirty="0" err="1">
                <a:latin typeface="Andale Mono" panose="020B0509000000000004" pitchFamily="49" charset="0"/>
              </a:rPr>
              <a:t>qsub</a:t>
            </a:r>
            <a:r>
              <a:rPr lang="en-US" dirty="0">
                <a:latin typeface="Andale Mono" panose="020B0509000000000004" pitchFamily="49" charset="0"/>
              </a:rPr>
              <a:t> -</a:t>
            </a:r>
            <a:r>
              <a:rPr lang="en-US" dirty="0" err="1">
                <a:latin typeface="Andale Mono" panose="020B0509000000000004" pitchFamily="49" charset="0"/>
              </a:rPr>
              <a:t>cwd</a:t>
            </a:r>
            <a:r>
              <a:rPr lang="en-US" dirty="0">
                <a:latin typeface="Andale Mono" panose="020B0509000000000004" pitchFamily="49" charset="0"/>
              </a:rPr>
              <a:t> -</a:t>
            </a:r>
            <a:r>
              <a:rPr lang="en-US" dirty="0" err="1">
                <a:latin typeface="Andale Mono" panose="020B0509000000000004" pitchFamily="49" charset="0"/>
              </a:rPr>
              <a:t>pe</a:t>
            </a:r>
            <a:r>
              <a:rPr lang="en-US" dirty="0">
                <a:latin typeface="Andale Mono" panose="020B0509000000000004" pitchFamily="49" charset="0"/>
              </a:rPr>
              <a:t> </a:t>
            </a:r>
            <a:r>
              <a:rPr lang="en-US" dirty="0" err="1">
                <a:latin typeface="Andale Mono" panose="020B0509000000000004" pitchFamily="49" charset="0"/>
              </a:rPr>
              <a:t>smp</a:t>
            </a:r>
            <a:r>
              <a:rPr lang="en-US" dirty="0">
                <a:latin typeface="Andale Mono" panose="020B0509000000000004" pitchFamily="49" charset="0"/>
              </a:rPr>
              <a:t> 4 -l </a:t>
            </a:r>
            <a:r>
              <a:rPr lang="en-US" dirty="0" err="1">
                <a:latin typeface="Andale Mono" panose="020B0509000000000004" pitchFamily="49" charset="0"/>
              </a:rPr>
              <a:t>mem_free</a:t>
            </a:r>
            <a:r>
              <a:rPr lang="en-US" dirty="0">
                <a:latin typeface="Andale Mono" panose="020B0509000000000004" pitchFamily="49" charset="0"/>
              </a:rPr>
              <a:t>=2G -l scratch=50G -l </a:t>
            </a:r>
            <a:r>
              <a:rPr lang="en-US" dirty="0" err="1">
                <a:latin typeface="Andale Mono" panose="020B0509000000000004" pitchFamily="49" charset="0"/>
              </a:rPr>
              <a:t>h_rt</a:t>
            </a:r>
            <a:r>
              <a:rPr lang="en-US" dirty="0">
                <a:latin typeface="Andale Mono" panose="020B0509000000000004" pitchFamily="49" charset="0"/>
              </a:rPr>
              <a:t>=00:20:00 </a:t>
            </a:r>
            <a:r>
              <a:rPr lang="en-US" dirty="0" err="1">
                <a:latin typeface="Andale Mono" panose="020B0509000000000004" pitchFamily="49" charset="0"/>
              </a:rPr>
              <a:t>script.sh</a:t>
            </a:r>
            <a:endParaRPr lang="en-US" dirty="0">
              <a:latin typeface="Andale Mono" panose="020B0509000000000004" pitchFamily="49" charset="0"/>
            </a:endParaRPr>
          </a:p>
          <a:p>
            <a:pPr marL="0" indent="0">
              <a:buNone/>
            </a:pPr>
            <a:endParaRPr lang="en-US" dirty="0">
              <a:latin typeface="Andale Mono" panose="020B0509000000000004" pitchFamily="49" charset="0"/>
            </a:endParaRPr>
          </a:p>
          <a:p>
            <a:r>
              <a:rPr lang="en-US" dirty="0">
                <a:latin typeface="Arial" panose="020B0604020202020204" pitchFamily="34" charset="0"/>
                <a:cs typeface="Arial" panose="020B0604020202020204" pitchFamily="34" charset="0"/>
              </a:rPr>
              <a:t>For details visit:</a:t>
            </a:r>
          </a:p>
          <a:p>
            <a:pPr lvl="1"/>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wynton.ucsf.edu</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hpc</a:t>
            </a:r>
            <a:r>
              <a:rPr lang="en-US" dirty="0">
                <a:latin typeface="Arial" panose="020B0604020202020204" pitchFamily="34" charset="0"/>
                <a:cs typeface="Arial" panose="020B0604020202020204" pitchFamily="34" charset="0"/>
              </a:rPr>
              <a:t>/scheduler/submit-</a:t>
            </a:r>
            <a:r>
              <a:rPr lang="en-US" dirty="0" err="1">
                <a:latin typeface="Arial" panose="020B0604020202020204" pitchFamily="34" charset="0"/>
                <a:cs typeface="Arial" panose="020B0604020202020204" pitchFamily="34" charset="0"/>
              </a:rPr>
              <a:t>jobs.html</a:t>
            </a:r>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91D0BFD-74DA-344D-BCA7-2125B7BF142C}"/>
              </a:ext>
            </a:extLst>
          </p:cNvPr>
          <p:cNvSpPr>
            <a:spLocks noGrp="1"/>
          </p:cNvSpPr>
          <p:nvPr>
            <p:ph type="title"/>
          </p:nvPr>
        </p:nvSpPr>
        <p:spPr/>
        <p:txBody>
          <a:bodyPr>
            <a:normAutofit/>
          </a:bodyPr>
          <a:lstStyle/>
          <a:p>
            <a:r>
              <a:rPr lang="en-US" sz="3200" dirty="0"/>
              <a:t>Submitting jobs for execution on compute nodes:</a:t>
            </a:r>
            <a:br>
              <a:rPr lang="en-US" sz="3200" dirty="0"/>
            </a:br>
            <a:r>
              <a:rPr lang="en-US" sz="3200" dirty="0"/>
              <a:t>Same syntax as that for bioinformatics tools</a:t>
            </a:r>
          </a:p>
        </p:txBody>
      </p:sp>
      <p:sp>
        <p:nvSpPr>
          <p:cNvPr id="4" name="Slide Number Placeholder 3">
            <a:extLst>
              <a:ext uri="{FF2B5EF4-FFF2-40B4-BE49-F238E27FC236}">
                <a16:creationId xmlns:a16="http://schemas.microsoft.com/office/drawing/2014/main" id="{97184D77-FBDA-0841-8120-020D09DBF0E7}"/>
              </a:ext>
            </a:extLst>
          </p:cNvPr>
          <p:cNvSpPr>
            <a:spLocks noGrp="1"/>
          </p:cNvSpPr>
          <p:nvPr>
            <p:ph type="sldNum" sz="quarter" idx="13"/>
          </p:nvPr>
        </p:nvSpPr>
        <p:spPr/>
        <p:txBody>
          <a:bodyPr/>
          <a:lstStyle/>
          <a:p>
            <a:fld id="{F5936FD3-174D-8740-A172-B7093C3E1B2E}" type="slidenum">
              <a:rPr lang="en-US" smtClean="0"/>
              <a:t>50</a:t>
            </a:fld>
            <a:endParaRPr lang="en-US"/>
          </a:p>
        </p:txBody>
      </p:sp>
      <p:sp>
        <p:nvSpPr>
          <p:cNvPr id="5" name="Rounded Rectangle 4">
            <a:extLst>
              <a:ext uri="{FF2B5EF4-FFF2-40B4-BE49-F238E27FC236}">
                <a16:creationId xmlns:a16="http://schemas.microsoft.com/office/drawing/2014/main" id="{544A8D63-D364-DF47-BD52-5690C8EB1B45}"/>
              </a:ext>
            </a:extLst>
          </p:cNvPr>
          <p:cNvSpPr/>
          <p:nvPr/>
        </p:nvSpPr>
        <p:spPr>
          <a:xfrm>
            <a:off x="838200" y="1801264"/>
            <a:ext cx="10515600" cy="970071"/>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13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FDC975-A490-AC4A-8FEE-8D01A9420B01}"/>
              </a:ext>
            </a:extLst>
          </p:cNvPr>
          <p:cNvSpPr>
            <a:spLocks noGrp="1"/>
          </p:cNvSpPr>
          <p:nvPr>
            <p:ph type="body" sz="quarter" idx="10"/>
          </p:nvPr>
        </p:nvSpPr>
        <p:spPr>
          <a:xfrm>
            <a:off x="838200" y="1876483"/>
            <a:ext cx="10515600" cy="4434547"/>
          </a:xfrm>
        </p:spPr>
        <p:txBody>
          <a:bodyPr/>
          <a:lstStyle/>
          <a:p>
            <a:r>
              <a:rPr lang="en-US" dirty="0"/>
              <a:t>Many users are submitting jobs to Wynton</a:t>
            </a:r>
          </a:p>
          <a:p>
            <a:pPr lvl="1"/>
            <a:r>
              <a:rPr lang="en-US" dirty="0"/>
              <a:t>Different resource requirements</a:t>
            </a:r>
          </a:p>
          <a:p>
            <a:pPr lvl="1"/>
            <a:r>
              <a:rPr lang="en-US" dirty="0"/>
              <a:t>In what order should the jobs run?</a:t>
            </a:r>
          </a:p>
          <a:p>
            <a:endParaRPr lang="en-US" dirty="0"/>
          </a:p>
          <a:p>
            <a:r>
              <a:rPr lang="en-US" dirty="0"/>
              <a:t>HPC administrators decide which scheduler to use</a:t>
            </a:r>
          </a:p>
          <a:p>
            <a:endParaRPr lang="en-US" dirty="0"/>
          </a:p>
          <a:p>
            <a:r>
              <a:rPr lang="en-US" dirty="0"/>
              <a:t>Popular schedulers</a:t>
            </a:r>
          </a:p>
          <a:p>
            <a:pPr lvl="1"/>
            <a:r>
              <a:rPr lang="en-US" dirty="0"/>
              <a:t>SGE </a:t>
            </a:r>
          </a:p>
          <a:p>
            <a:pPr lvl="1"/>
            <a:r>
              <a:rPr lang="en-US" dirty="0" err="1"/>
              <a:t>Slurm</a:t>
            </a:r>
            <a:endParaRPr lang="en-US" dirty="0"/>
          </a:p>
          <a:p>
            <a:pPr lvl="1"/>
            <a:r>
              <a:rPr lang="en-US" dirty="0"/>
              <a:t>PBS Pro</a:t>
            </a:r>
          </a:p>
        </p:txBody>
      </p:sp>
      <p:sp>
        <p:nvSpPr>
          <p:cNvPr id="3" name="Title 2">
            <a:extLst>
              <a:ext uri="{FF2B5EF4-FFF2-40B4-BE49-F238E27FC236}">
                <a16:creationId xmlns:a16="http://schemas.microsoft.com/office/drawing/2014/main" id="{CE244457-661E-024E-BF06-FCB5D81BE90D}"/>
              </a:ext>
            </a:extLst>
          </p:cNvPr>
          <p:cNvSpPr>
            <a:spLocks noGrp="1"/>
          </p:cNvSpPr>
          <p:nvPr>
            <p:ph type="title"/>
          </p:nvPr>
        </p:nvSpPr>
        <p:spPr/>
        <p:txBody>
          <a:bodyPr/>
          <a:lstStyle/>
          <a:p>
            <a:r>
              <a:rPr lang="en-US" dirty="0"/>
              <a:t>Schedulers maintain a queue of jobs</a:t>
            </a:r>
          </a:p>
        </p:txBody>
      </p:sp>
      <p:sp>
        <p:nvSpPr>
          <p:cNvPr id="4" name="Slide Number Placeholder 3">
            <a:extLst>
              <a:ext uri="{FF2B5EF4-FFF2-40B4-BE49-F238E27FC236}">
                <a16:creationId xmlns:a16="http://schemas.microsoft.com/office/drawing/2014/main" id="{1BA034C3-0D58-1F45-B3BD-32960979E123}"/>
              </a:ext>
            </a:extLst>
          </p:cNvPr>
          <p:cNvSpPr>
            <a:spLocks noGrp="1"/>
          </p:cNvSpPr>
          <p:nvPr>
            <p:ph type="sldNum" sz="quarter" idx="13"/>
          </p:nvPr>
        </p:nvSpPr>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3211050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DC31FBC-CA25-4A46-B0F3-C875DE963EE8}"/>
              </a:ext>
            </a:extLst>
          </p:cNvPr>
          <p:cNvSpPr/>
          <p:nvPr/>
        </p:nvSpPr>
        <p:spPr>
          <a:xfrm>
            <a:off x="838200" y="4432300"/>
            <a:ext cx="10515600" cy="1998250"/>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EBC6F49-B5D6-8C4B-B837-C265922D22D8}"/>
              </a:ext>
            </a:extLst>
          </p:cNvPr>
          <p:cNvSpPr>
            <a:spLocks noGrp="1"/>
          </p:cNvSpPr>
          <p:nvPr>
            <p:ph type="body" sz="quarter" idx="10"/>
          </p:nvPr>
        </p:nvSpPr>
        <p:spPr>
          <a:xfrm>
            <a:off x="838200" y="1876483"/>
            <a:ext cx="10515600" cy="4554067"/>
          </a:xfrm>
        </p:spPr>
        <p:txBody>
          <a:bodyPr/>
          <a:lstStyle/>
          <a:p>
            <a:r>
              <a:rPr lang="en-US" dirty="0"/>
              <a:t>Examples:</a:t>
            </a:r>
          </a:p>
          <a:p>
            <a:pPr lvl="1"/>
            <a:r>
              <a:rPr lang="en-US" dirty="0" err="1"/>
              <a:t>Nextflow</a:t>
            </a:r>
            <a:endParaRPr lang="en-US" dirty="0"/>
          </a:p>
          <a:p>
            <a:pPr lvl="1"/>
            <a:r>
              <a:rPr lang="en-US" dirty="0" err="1"/>
              <a:t>Snakemake</a:t>
            </a:r>
            <a:endParaRPr lang="en-US" dirty="0"/>
          </a:p>
          <a:p>
            <a:pPr lvl="1"/>
            <a:r>
              <a:rPr lang="en-US" dirty="0"/>
              <a:t>Cromwell</a:t>
            </a:r>
          </a:p>
          <a:p>
            <a:pPr lvl="1"/>
            <a:endParaRPr lang="en-US" dirty="0"/>
          </a:p>
          <a:p>
            <a:r>
              <a:rPr lang="en-US" dirty="0"/>
              <a:t>Example usage:</a:t>
            </a:r>
          </a:p>
          <a:p>
            <a:pPr marL="0" indent="0">
              <a:buNone/>
            </a:pPr>
            <a:r>
              <a:rPr lang="en-US" dirty="0">
                <a:latin typeface="Andale Mono" panose="020B0509000000000004" pitchFamily="49" charset="0"/>
              </a:rPr>
              <a:t>$ </a:t>
            </a:r>
            <a:r>
              <a:rPr lang="en-US" dirty="0" err="1">
                <a:latin typeface="Andale Mono" panose="020B0509000000000004" pitchFamily="49" charset="0"/>
              </a:rPr>
              <a:t>nextflow</a:t>
            </a:r>
            <a:r>
              <a:rPr lang="en-US" dirty="0">
                <a:latin typeface="Andale Mono" panose="020B0509000000000004" pitchFamily="49" charset="0"/>
              </a:rPr>
              <a:t> run </a:t>
            </a:r>
            <a:r>
              <a:rPr lang="en-US" dirty="0" err="1">
                <a:latin typeface="Andale Mono" panose="020B0509000000000004" pitchFamily="49" charset="0"/>
              </a:rPr>
              <a:t>nf</a:t>
            </a:r>
            <a:r>
              <a:rPr lang="en-US" dirty="0">
                <a:latin typeface="Andale Mono" panose="020B0509000000000004" pitchFamily="49" charset="0"/>
              </a:rPr>
              <a:t>-core/</a:t>
            </a:r>
            <a:r>
              <a:rPr lang="en-US" dirty="0" err="1">
                <a:latin typeface="Andale Mono" panose="020B0509000000000004" pitchFamily="49" charset="0"/>
              </a:rPr>
              <a:t>rnaseq</a:t>
            </a:r>
            <a:r>
              <a:rPr lang="en-US" dirty="0">
                <a:latin typeface="Andale Mono" panose="020B0509000000000004" pitchFamily="49" charset="0"/>
              </a:rPr>
              <a:t> \</a:t>
            </a:r>
          </a:p>
          <a:p>
            <a:pPr marL="0" indent="0">
              <a:buNone/>
            </a:pPr>
            <a:r>
              <a:rPr lang="en-US" dirty="0">
                <a:latin typeface="Andale Mono" panose="020B0509000000000004" pitchFamily="49" charset="0"/>
              </a:rPr>
              <a:t>&gt; --reads '*_R{1,2}.</a:t>
            </a:r>
            <a:r>
              <a:rPr lang="en-US" dirty="0" err="1">
                <a:latin typeface="Andale Mono" panose="020B0509000000000004" pitchFamily="49" charset="0"/>
              </a:rPr>
              <a:t>fastq.gz</a:t>
            </a:r>
            <a:r>
              <a:rPr lang="en-US" dirty="0">
                <a:latin typeface="Andale Mono" panose="020B0509000000000004" pitchFamily="49" charset="0"/>
              </a:rPr>
              <a:t>’ \</a:t>
            </a:r>
          </a:p>
          <a:p>
            <a:pPr marL="0" indent="0">
              <a:buNone/>
            </a:pPr>
            <a:r>
              <a:rPr lang="en-US" dirty="0">
                <a:latin typeface="Andale Mono" panose="020B0509000000000004" pitchFamily="49" charset="0"/>
              </a:rPr>
              <a:t>&gt; --genome GRCh37 \</a:t>
            </a:r>
          </a:p>
          <a:p>
            <a:pPr marL="0" indent="0">
              <a:buNone/>
            </a:pPr>
            <a:r>
              <a:rPr lang="en-US" dirty="0">
                <a:latin typeface="Andale Mono" panose="020B0509000000000004" pitchFamily="49" charset="0"/>
              </a:rPr>
              <a:t>&gt; -profile singularity</a:t>
            </a:r>
          </a:p>
        </p:txBody>
      </p:sp>
      <p:sp>
        <p:nvSpPr>
          <p:cNvPr id="3" name="Title 2">
            <a:extLst>
              <a:ext uri="{FF2B5EF4-FFF2-40B4-BE49-F238E27FC236}">
                <a16:creationId xmlns:a16="http://schemas.microsoft.com/office/drawing/2014/main" id="{D1C5B131-299E-A34C-A7E6-77E8A282E6A4}"/>
              </a:ext>
            </a:extLst>
          </p:cNvPr>
          <p:cNvSpPr>
            <a:spLocks noGrp="1"/>
          </p:cNvSpPr>
          <p:nvPr>
            <p:ph type="title"/>
          </p:nvPr>
        </p:nvSpPr>
        <p:spPr/>
        <p:txBody>
          <a:bodyPr>
            <a:normAutofit/>
          </a:bodyPr>
          <a:lstStyle/>
          <a:p>
            <a:r>
              <a:rPr lang="en-US" sz="3600" dirty="0"/>
              <a:t>Workflow managers: One command with all required inputs for a pipeline</a:t>
            </a:r>
          </a:p>
        </p:txBody>
      </p:sp>
      <p:sp>
        <p:nvSpPr>
          <p:cNvPr id="4" name="Slide Number Placeholder 3">
            <a:extLst>
              <a:ext uri="{FF2B5EF4-FFF2-40B4-BE49-F238E27FC236}">
                <a16:creationId xmlns:a16="http://schemas.microsoft.com/office/drawing/2014/main" id="{BE11E38B-AF41-2B43-BE1D-A25B67396429}"/>
              </a:ext>
            </a:extLst>
          </p:cNvPr>
          <p:cNvSpPr>
            <a:spLocks noGrp="1"/>
          </p:cNvSpPr>
          <p:nvPr>
            <p:ph type="sldNum" sz="quarter" idx="13"/>
          </p:nvPr>
        </p:nvSpPr>
        <p:spPr/>
        <p:txBody>
          <a:bodyPr/>
          <a:lstStyle/>
          <a:p>
            <a:fld id="{F5936FD3-174D-8740-A172-B7093C3E1B2E}" type="slidenum">
              <a:rPr lang="en-US" smtClean="0"/>
              <a:t>52</a:t>
            </a:fld>
            <a:endParaRPr lang="en-US"/>
          </a:p>
        </p:txBody>
      </p:sp>
    </p:spTree>
    <p:extLst>
      <p:ext uri="{BB962C8B-B14F-4D97-AF65-F5344CB8AC3E}">
        <p14:creationId xmlns:p14="http://schemas.microsoft.com/office/powerpoint/2010/main" val="1670877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53</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84390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B1398E-74F2-EF4A-A6D8-B102EA2B8F75}"/>
              </a:ext>
            </a:extLst>
          </p:cNvPr>
          <p:cNvSpPr>
            <a:spLocks noGrp="1"/>
          </p:cNvSpPr>
          <p:nvPr>
            <p:ph type="body" sz="quarter" idx="10"/>
          </p:nvPr>
        </p:nvSpPr>
        <p:spPr>
          <a:xfrm>
            <a:off x="838200" y="1876483"/>
            <a:ext cx="10515600" cy="2609432"/>
          </a:xfrm>
        </p:spPr>
        <p:txBody>
          <a:bodyPr/>
          <a:lstStyle/>
          <a:p>
            <a:r>
              <a:rPr lang="en-US" dirty="0"/>
              <a:t>Know the tools you are using</a:t>
            </a:r>
          </a:p>
          <a:p>
            <a:r>
              <a:rPr lang="en-US" dirty="0"/>
              <a:t>Know what each tool is doing</a:t>
            </a:r>
          </a:p>
          <a:p>
            <a:r>
              <a:rPr lang="en-US" dirty="0"/>
              <a:t>Know the best practices for analysis </a:t>
            </a:r>
          </a:p>
          <a:p>
            <a:pPr lvl="1"/>
            <a:r>
              <a:rPr lang="en-US" dirty="0"/>
              <a:t>Read benchmarking papers</a:t>
            </a:r>
          </a:p>
          <a:p>
            <a:pPr lvl="1"/>
            <a:r>
              <a:rPr lang="en-US" dirty="0"/>
              <a:t>Read papers providing practical guidelines </a:t>
            </a:r>
          </a:p>
          <a:p>
            <a:pPr lvl="1"/>
            <a:r>
              <a:rPr lang="en-US" dirty="0"/>
              <a:t>Read papers reviewing common practices</a:t>
            </a:r>
          </a:p>
        </p:txBody>
      </p:sp>
      <p:sp>
        <p:nvSpPr>
          <p:cNvPr id="3" name="Title 2">
            <a:extLst>
              <a:ext uri="{FF2B5EF4-FFF2-40B4-BE49-F238E27FC236}">
                <a16:creationId xmlns:a16="http://schemas.microsoft.com/office/drawing/2014/main" id="{868BBD19-13AC-A74F-A520-2A985E103583}"/>
              </a:ext>
            </a:extLst>
          </p:cNvPr>
          <p:cNvSpPr>
            <a:spLocks noGrp="1"/>
          </p:cNvSpPr>
          <p:nvPr>
            <p:ph type="title"/>
          </p:nvPr>
        </p:nvSpPr>
        <p:spPr/>
        <p:txBody>
          <a:bodyPr/>
          <a:lstStyle/>
          <a:p>
            <a:r>
              <a:rPr lang="en-US" dirty="0"/>
              <a:t>Important!</a:t>
            </a:r>
          </a:p>
        </p:txBody>
      </p:sp>
      <p:sp>
        <p:nvSpPr>
          <p:cNvPr id="4" name="Slide Number Placeholder 3">
            <a:extLst>
              <a:ext uri="{FF2B5EF4-FFF2-40B4-BE49-F238E27FC236}">
                <a16:creationId xmlns:a16="http://schemas.microsoft.com/office/drawing/2014/main" id="{4BF8973F-77F1-1B4D-838E-96E6ED0D9BAE}"/>
              </a:ext>
            </a:extLst>
          </p:cNvPr>
          <p:cNvSpPr>
            <a:spLocks noGrp="1"/>
          </p:cNvSpPr>
          <p:nvPr>
            <p:ph type="sldNum" sz="quarter" idx="13"/>
          </p:nvPr>
        </p:nvSpPr>
        <p:spPr/>
        <p:txBody>
          <a:bodyPr/>
          <a:lstStyle/>
          <a:p>
            <a:fld id="{F5936FD3-174D-8740-A172-B7093C3E1B2E}" type="slidenum">
              <a:rPr lang="en-US" smtClean="0"/>
              <a:t>54</a:t>
            </a:fld>
            <a:endParaRPr lang="en-US"/>
          </a:p>
        </p:txBody>
      </p:sp>
    </p:spTree>
    <p:extLst>
      <p:ext uri="{BB962C8B-B14F-4D97-AF65-F5344CB8AC3E}">
        <p14:creationId xmlns:p14="http://schemas.microsoft.com/office/powerpoint/2010/main" val="504563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55</a:t>
            </a:fld>
            <a:endParaRPr lang="en-US"/>
          </a:p>
        </p:txBody>
      </p:sp>
    </p:spTree>
    <p:extLst>
      <p:ext uri="{BB962C8B-B14F-4D97-AF65-F5344CB8AC3E}">
        <p14:creationId xmlns:p14="http://schemas.microsoft.com/office/powerpoint/2010/main" val="319805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56</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57</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58</a:t>
            </a:fld>
            <a:endParaRPr lang="en-US"/>
          </a:p>
        </p:txBody>
      </p:sp>
    </p:spTree>
    <p:extLst>
      <p:ext uri="{BB962C8B-B14F-4D97-AF65-F5344CB8AC3E}">
        <p14:creationId xmlns:p14="http://schemas.microsoft.com/office/powerpoint/2010/main" val="3761104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181996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AB80-A41C-AB48-A0DB-9640FA55A590}"/>
              </a:ext>
            </a:extLst>
          </p:cNvPr>
          <p:cNvSpPr>
            <a:spLocks noGrp="1"/>
          </p:cNvSpPr>
          <p:nvPr>
            <p:ph type="body" sz="quarter" idx="10"/>
          </p:nvPr>
        </p:nvSpPr>
        <p:spPr>
          <a:xfrm>
            <a:off x="838200" y="1876483"/>
            <a:ext cx="10515600" cy="3393750"/>
          </a:xfrm>
        </p:spPr>
        <p:txBody>
          <a:bodyPr/>
          <a:lstStyle/>
          <a:p>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Available on Galaxy </a:t>
            </a:r>
          </a:p>
          <a:p>
            <a:pPr lvl="1"/>
            <a:r>
              <a:rPr lang="en-US" dirty="0"/>
              <a:t>Some are pre-installed on Wynton; others we can install ourselves</a:t>
            </a:r>
          </a:p>
          <a:p>
            <a:pPr lvl="1"/>
            <a:r>
              <a:rPr lang="en-US" dirty="0"/>
              <a:t>Download a </a:t>
            </a:r>
            <a:r>
              <a:rPr lang="en-US" i="1" dirty="0"/>
              <a:t>container</a:t>
            </a:r>
            <a:r>
              <a:rPr lang="en-US" dirty="0"/>
              <a:t> with all tools installed; use anywhere</a:t>
            </a:r>
          </a:p>
          <a:p>
            <a:pPr lvl="1"/>
            <a:r>
              <a:rPr lang="en-US" dirty="0"/>
              <a:t>Everything can be installed on a laptop</a:t>
            </a:r>
          </a:p>
          <a:p>
            <a:endParaRPr lang="en-US" dirty="0"/>
          </a:p>
          <a:p>
            <a:endParaRPr lang="en-US" dirty="0"/>
          </a:p>
        </p:txBody>
      </p:sp>
      <p:sp>
        <p:nvSpPr>
          <p:cNvPr id="3" name="Title 2">
            <a:extLst>
              <a:ext uri="{FF2B5EF4-FFF2-40B4-BE49-F238E27FC236}">
                <a16:creationId xmlns:a16="http://schemas.microsoft.com/office/drawing/2014/main" id="{24B273FF-083E-FA42-838D-9F325D36D2C1}"/>
              </a:ext>
            </a:extLst>
          </p:cNvPr>
          <p:cNvSpPr>
            <a:spLocks noGrp="1"/>
          </p:cNvSpPr>
          <p:nvPr>
            <p:ph type="title"/>
          </p:nvPr>
        </p:nvSpPr>
        <p:spPr/>
        <p:txBody>
          <a:bodyPr>
            <a:normAutofit/>
          </a:bodyPr>
          <a:lstStyle/>
          <a:p>
            <a:r>
              <a:rPr lang="en-US" sz="3600" dirty="0"/>
              <a:t>Bioinformatics software ecosystem:</a:t>
            </a:r>
            <a:br>
              <a:rPr lang="en-US" sz="3600" dirty="0"/>
            </a:br>
            <a:r>
              <a:rPr lang="en-US" sz="3600" dirty="0"/>
              <a:t>Tools that “do one thing, and do it well”.</a:t>
            </a:r>
          </a:p>
        </p:txBody>
      </p:sp>
      <p:sp>
        <p:nvSpPr>
          <p:cNvPr id="4" name="Slide Number Placeholder 3">
            <a:extLst>
              <a:ext uri="{FF2B5EF4-FFF2-40B4-BE49-F238E27FC236}">
                <a16:creationId xmlns:a16="http://schemas.microsoft.com/office/drawing/2014/main" id="{AC91218C-B841-4842-A7E6-1DA204A5C8D9}"/>
              </a:ext>
            </a:extLst>
          </p:cNvPr>
          <p:cNvSpPr>
            <a:spLocks noGrp="1"/>
          </p:cNvSpPr>
          <p:nvPr>
            <p:ph type="sldNum" sz="quarter" idx="13"/>
          </p:nvPr>
        </p:nvSpPr>
        <p:spPr/>
        <p:txBody>
          <a:bodyPr/>
          <a:lstStyle/>
          <a:p>
            <a:fld id="{F5936FD3-174D-8740-A172-B7093C3E1B2E}" type="slidenum">
              <a:rPr lang="en-US" smtClean="0"/>
              <a:t>6</a:t>
            </a:fld>
            <a:endParaRPr lang="en-US"/>
          </a:p>
        </p:txBody>
      </p:sp>
    </p:spTree>
    <p:extLst>
      <p:ext uri="{BB962C8B-B14F-4D97-AF65-F5344CB8AC3E}">
        <p14:creationId xmlns:p14="http://schemas.microsoft.com/office/powerpoint/2010/main" val="789405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4" name="Picture 33">
            <a:extLst>
              <a:ext uri="{FF2B5EF4-FFF2-40B4-BE49-F238E27FC236}">
                <a16:creationId xmlns:a16="http://schemas.microsoft.com/office/drawing/2014/main" id="{9FA7AFA6-33E4-E244-A5DD-31E3AAF4C428}"/>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5" name="Picture 34">
            <a:extLst>
              <a:ext uri="{FF2B5EF4-FFF2-40B4-BE49-F238E27FC236}">
                <a16:creationId xmlns:a16="http://schemas.microsoft.com/office/drawing/2014/main" id="{36B76174-5BC4-7344-944E-E893D4886EFE}"/>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3020363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63</a:t>
            </a:fld>
            <a:endParaRPr lang="en-US"/>
          </a:p>
        </p:txBody>
      </p:sp>
    </p:spTree>
    <p:extLst>
      <p:ext uri="{BB962C8B-B14F-4D97-AF65-F5344CB8AC3E}">
        <p14:creationId xmlns:p14="http://schemas.microsoft.com/office/powerpoint/2010/main" val="3625486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3475310"/>
          </a:xfrm>
        </p:spPr>
        <p:txBody>
          <a:bodyPr/>
          <a:lstStyle/>
          <a:p>
            <a:r>
              <a:rPr lang="en-US" dirty="0"/>
              <a:t>Use STAR or bowtie2 to build index.</a:t>
            </a:r>
          </a:p>
          <a:p>
            <a:r>
              <a:rPr lang="en-US" dirty="0"/>
              <a:t>STAR is popular for RNA-</a:t>
            </a:r>
            <a:r>
              <a:rPr lang="en-US" dirty="0" err="1"/>
              <a:t>Seq</a:t>
            </a:r>
            <a:r>
              <a:rPr lang="en-US" dirty="0"/>
              <a:t> data because it</a:t>
            </a:r>
          </a:p>
          <a:p>
            <a:pPr lvl="2"/>
            <a:r>
              <a:rPr lang="en-US" dirty="0"/>
              <a:t>does unbiased de novo detection of canonical junctions</a:t>
            </a:r>
          </a:p>
          <a:p>
            <a:pPr lvl="2"/>
            <a:r>
              <a:rPr lang="en-US" dirty="0"/>
              <a:t>can discover non-canonical splices</a:t>
            </a:r>
          </a:p>
          <a:p>
            <a:pPr lvl="2"/>
            <a:r>
              <a:rPr lang="en-US" dirty="0"/>
              <a:t>can discover chimeric (fusion) transcripts</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64</a:t>
            </a:fld>
            <a:endParaRPr lang="en-US"/>
          </a:p>
        </p:txBody>
      </p:sp>
    </p:spTree>
    <p:extLst>
      <p:ext uri="{BB962C8B-B14F-4D97-AF65-F5344CB8AC3E}">
        <p14:creationId xmlns:p14="http://schemas.microsoft.com/office/powerpoint/2010/main" val="211737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65</a:t>
            </a:fld>
            <a:endParaRPr lang="en-US"/>
          </a:p>
        </p:txBody>
      </p:sp>
    </p:spTree>
    <p:extLst>
      <p:ext uri="{BB962C8B-B14F-4D97-AF65-F5344CB8AC3E}">
        <p14:creationId xmlns:p14="http://schemas.microsoft.com/office/powerpoint/2010/main" val="2347534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66</a:t>
            </a:fld>
            <a:endParaRPr lang="en-US"/>
          </a:p>
        </p:txBody>
      </p:sp>
    </p:spTree>
    <p:extLst>
      <p:ext uri="{BB962C8B-B14F-4D97-AF65-F5344CB8AC3E}">
        <p14:creationId xmlns:p14="http://schemas.microsoft.com/office/powerpoint/2010/main" val="184527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67</a:t>
            </a:fld>
            <a:endParaRPr lang="en-US"/>
          </a:p>
        </p:txBody>
      </p:sp>
    </p:spTree>
    <p:extLst>
      <p:ext uri="{BB962C8B-B14F-4D97-AF65-F5344CB8AC3E}">
        <p14:creationId xmlns:p14="http://schemas.microsoft.com/office/powerpoint/2010/main" val="133764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68</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69</a:t>
            </a:fld>
            <a:endParaRPr lang="en-US"/>
          </a:p>
        </p:txBody>
      </p:sp>
    </p:spTree>
    <p:extLst>
      <p:ext uri="{BB962C8B-B14F-4D97-AF65-F5344CB8AC3E}">
        <p14:creationId xmlns:p14="http://schemas.microsoft.com/office/powerpoint/2010/main" val="110785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CCE45D-F9D0-AA43-97A4-88B6BAB9F37C}"/>
              </a:ext>
            </a:extLst>
          </p:cNvPr>
          <p:cNvSpPr>
            <a:spLocks noGrp="1"/>
          </p:cNvSpPr>
          <p:nvPr>
            <p:ph type="title"/>
          </p:nvPr>
        </p:nvSpPr>
        <p:spPr/>
        <p:txBody>
          <a:bodyPr/>
          <a:lstStyle/>
          <a:p>
            <a:r>
              <a:rPr lang="en-US" dirty="0"/>
              <a:t>Different platforms for computing</a:t>
            </a:r>
          </a:p>
        </p:txBody>
      </p:sp>
      <p:sp>
        <p:nvSpPr>
          <p:cNvPr id="6" name="Text Placeholder 5">
            <a:extLst>
              <a:ext uri="{FF2B5EF4-FFF2-40B4-BE49-F238E27FC236}">
                <a16:creationId xmlns:a16="http://schemas.microsoft.com/office/drawing/2014/main" id="{278FB1F6-F4FD-D44D-A3A3-EE6AE20D2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A8D1-28DE-7D42-8BAA-9306AFA7453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214219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70</a:t>
            </a:fld>
            <a:endParaRPr lang="en-US"/>
          </a:p>
        </p:txBody>
      </p:sp>
    </p:spTree>
    <p:extLst>
      <p:ext uri="{BB962C8B-B14F-4D97-AF65-F5344CB8AC3E}">
        <p14:creationId xmlns:p14="http://schemas.microsoft.com/office/powerpoint/2010/main" val="36198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71</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6" name="Picture 35">
            <a:extLst>
              <a:ext uri="{FF2B5EF4-FFF2-40B4-BE49-F238E27FC236}">
                <a16:creationId xmlns:a16="http://schemas.microsoft.com/office/drawing/2014/main" id="{4B5B27AF-C8F7-584E-8FE6-CDA808FD756F}"/>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7" name="Picture 36">
            <a:extLst>
              <a:ext uri="{FF2B5EF4-FFF2-40B4-BE49-F238E27FC236}">
                <a16:creationId xmlns:a16="http://schemas.microsoft.com/office/drawing/2014/main" id="{E2D054D8-F1D1-C34C-B2C1-249F63F462D3}"/>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72</a:t>
            </a:fld>
            <a:endParaRPr lang="en-US"/>
          </a:p>
        </p:txBody>
      </p:sp>
    </p:spTree>
    <p:extLst>
      <p:ext uri="{BB962C8B-B14F-4D97-AF65-F5344CB8AC3E}">
        <p14:creationId xmlns:p14="http://schemas.microsoft.com/office/powerpoint/2010/main" val="758269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7" name="Picture 36">
            <a:extLst>
              <a:ext uri="{FF2B5EF4-FFF2-40B4-BE49-F238E27FC236}">
                <a16:creationId xmlns:a16="http://schemas.microsoft.com/office/drawing/2014/main" id="{C4CC4D41-8F1B-E14E-8C61-8DCF5EA2F6B5}"/>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8" name="Picture 37">
            <a:extLst>
              <a:ext uri="{FF2B5EF4-FFF2-40B4-BE49-F238E27FC236}">
                <a16:creationId xmlns:a16="http://schemas.microsoft.com/office/drawing/2014/main" id="{A9DAE193-8536-E142-B755-18CEF3652B30}"/>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75</a:t>
            </a:fld>
            <a:endParaRPr lang="en-US"/>
          </a:p>
        </p:txBody>
      </p:sp>
    </p:spTree>
    <p:extLst>
      <p:ext uri="{BB962C8B-B14F-4D97-AF65-F5344CB8AC3E}">
        <p14:creationId xmlns:p14="http://schemas.microsoft.com/office/powerpoint/2010/main" val="1876230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77</a:t>
            </a:fld>
            <a:endParaRPr lang="en-US"/>
          </a:p>
        </p:txBody>
      </p:sp>
    </p:spTree>
    <p:extLst>
      <p:ext uri="{BB962C8B-B14F-4D97-AF65-F5344CB8AC3E}">
        <p14:creationId xmlns:p14="http://schemas.microsoft.com/office/powerpoint/2010/main" val="1581871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78</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79</a:t>
            </a:fld>
            <a:endParaRPr lang="en-US"/>
          </a:p>
        </p:txBody>
      </p:sp>
    </p:spTree>
    <p:extLst>
      <p:ext uri="{BB962C8B-B14F-4D97-AF65-F5344CB8AC3E}">
        <p14:creationId xmlns:p14="http://schemas.microsoft.com/office/powerpoint/2010/main" val="103510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931FA-9831-4F48-853D-456BEEFFEB88}"/>
              </a:ext>
            </a:extLst>
          </p:cNvPr>
          <p:cNvSpPr>
            <a:spLocks noGrp="1"/>
          </p:cNvSpPr>
          <p:nvPr>
            <p:ph type="body" sz="quarter" idx="10"/>
          </p:nvPr>
        </p:nvSpPr>
        <p:spPr>
          <a:xfrm>
            <a:off x="838200" y="1876483"/>
            <a:ext cx="10515600" cy="387798"/>
          </a:xfrm>
        </p:spPr>
        <p:txBody>
          <a:bodyPr/>
          <a:lstStyle/>
          <a:p>
            <a:r>
              <a:rPr lang="en-US" dirty="0">
                <a:hlinkClick r:id="rId2"/>
              </a:rPr>
              <a:t>https://usegalaxy.org/</a:t>
            </a:r>
            <a:endParaRPr lang="en-US" dirty="0"/>
          </a:p>
        </p:txBody>
      </p:sp>
      <p:sp>
        <p:nvSpPr>
          <p:cNvPr id="3" name="Title 2">
            <a:extLst>
              <a:ext uri="{FF2B5EF4-FFF2-40B4-BE49-F238E27FC236}">
                <a16:creationId xmlns:a16="http://schemas.microsoft.com/office/drawing/2014/main" id="{E876C812-DAB8-3F40-A27C-8B5ED225C2AE}"/>
              </a:ext>
            </a:extLst>
          </p:cNvPr>
          <p:cNvSpPr>
            <a:spLocks noGrp="1"/>
          </p:cNvSpPr>
          <p:nvPr>
            <p:ph type="title"/>
          </p:nvPr>
        </p:nvSpPr>
        <p:spPr/>
        <p:txBody>
          <a:bodyPr>
            <a:normAutofit/>
          </a:bodyPr>
          <a:lstStyle/>
          <a:p>
            <a:r>
              <a:rPr lang="en-US" sz="3600" dirty="0"/>
              <a:t>Galaxy provides a collection of tools to analyze variety of biomedical data</a:t>
            </a:r>
          </a:p>
        </p:txBody>
      </p:sp>
      <p:sp>
        <p:nvSpPr>
          <p:cNvPr id="4" name="Slide Number Placeholder 3">
            <a:extLst>
              <a:ext uri="{FF2B5EF4-FFF2-40B4-BE49-F238E27FC236}">
                <a16:creationId xmlns:a16="http://schemas.microsoft.com/office/drawing/2014/main" id="{571A180C-74A1-CA48-9EAD-904B9D13EFDC}"/>
              </a:ext>
            </a:extLst>
          </p:cNvPr>
          <p:cNvSpPr>
            <a:spLocks noGrp="1"/>
          </p:cNvSpPr>
          <p:nvPr>
            <p:ph type="sldNum" sz="quarter" idx="13"/>
          </p:nvPr>
        </p:nvSpPr>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942864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80</a:t>
            </a:fld>
            <a:endParaRPr lang="en-US"/>
          </a:p>
        </p:txBody>
      </p:sp>
    </p:spTree>
    <p:extLst>
      <p:ext uri="{BB962C8B-B14F-4D97-AF65-F5344CB8AC3E}">
        <p14:creationId xmlns:p14="http://schemas.microsoft.com/office/powerpoint/2010/main" val="15387800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 and Wynton.</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81</a:t>
            </a:fld>
            <a:endParaRPr lang="en-US"/>
          </a:p>
        </p:txBody>
      </p:sp>
    </p:spTree>
    <p:extLst>
      <p:ext uri="{BB962C8B-B14F-4D97-AF65-F5344CB8AC3E}">
        <p14:creationId xmlns:p14="http://schemas.microsoft.com/office/powerpoint/2010/main" val="993716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83</a:t>
            </a:fld>
            <a:endParaRPr lang="en-US"/>
          </a:p>
        </p:txBody>
      </p:sp>
    </p:spTree>
    <p:extLst>
      <p:ext uri="{BB962C8B-B14F-4D97-AF65-F5344CB8AC3E}">
        <p14:creationId xmlns:p14="http://schemas.microsoft.com/office/powerpoint/2010/main" val="3475069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1816395"/>
          </a:xfrm>
        </p:spPr>
        <p:txBody>
          <a:bodyPr/>
          <a:lstStyle/>
          <a:p>
            <a:r>
              <a:rPr lang="en-US" dirty="0"/>
              <a:t>Single cell analysis</a:t>
            </a:r>
          </a:p>
          <a:p>
            <a:endParaRPr lang="en-US" dirty="0"/>
          </a:p>
          <a:p>
            <a:r>
              <a:rPr lang="en-US" dirty="0"/>
              <a:t>Machine Learning</a:t>
            </a:r>
          </a:p>
          <a:p>
            <a:pPr lvl="1"/>
            <a:endParaRPr lang="en-US" dirty="0"/>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84</a:t>
            </a:fld>
            <a:endParaRPr lang="en-US"/>
          </a:p>
        </p:txBody>
      </p:sp>
    </p:spTree>
    <p:extLst>
      <p:ext uri="{BB962C8B-B14F-4D97-AF65-F5344CB8AC3E}">
        <p14:creationId xmlns:p14="http://schemas.microsoft.com/office/powerpoint/2010/main" val="3575001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85</a:t>
            </a:fld>
            <a:endParaRPr lang="en-US"/>
          </a:p>
        </p:txBody>
      </p:sp>
    </p:spTree>
    <p:extLst>
      <p:ext uri="{BB962C8B-B14F-4D97-AF65-F5344CB8AC3E}">
        <p14:creationId xmlns:p14="http://schemas.microsoft.com/office/powerpoint/2010/main" val="2201304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27AB9B5-E081-E245-85B4-2D0F3CC64F1E}"/>
              </a:ext>
            </a:extLst>
          </p:cNvPr>
          <p:cNvSpPr>
            <a:spLocks noGrp="1"/>
          </p:cNvSpPr>
          <p:nvPr>
            <p:ph type="body" sz="quarter" idx="10"/>
          </p:nvPr>
        </p:nvSpPr>
        <p:spPr>
          <a:xfrm>
            <a:off x="838200" y="1876483"/>
            <a:ext cx="10515600" cy="4306307"/>
          </a:xfrm>
        </p:spPr>
        <p:txBody>
          <a:bodyPr/>
          <a:lstStyle/>
          <a:p>
            <a:r>
              <a:rPr lang="en-US" dirty="0"/>
              <a:t>Graphical User Interface</a:t>
            </a:r>
          </a:p>
          <a:p>
            <a:pPr lvl="1"/>
            <a:r>
              <a:rPr lang="en-US" dirty="0"/>
              <a:t>Consists of windows, icons, menus, pointers</a:t>
            </a:r>
          </a:p>
          <a:p>
            <a:pPr lvl="1"/>
            <a:r>
              <a:rPr lang="en-US" dirty="0"/>
              <a:t>Not always available for bioinformatics</a:t>
            </a:r>
          </a:p>
          <a:p>
            <a:pPr lvl="1"/>
            <a:endParaRPr lang="en-US" dirty="0"/>
          </a:p>
          <a:p>
            <a:r>
              <a:rPr lang="en-US" dirty="0"/>
              <a:t>Command Line Interface</a:t>
            </a:r>
          </a:p>
          <a:p>
            <a:pPr lvl="1"/>
            <a:r>
              <a:rPr lang="en-US" dirty="0"/>
              <a:t>Text based </a:t>
            </a:r>
          </a:p>
          <a:p>
            <a:pPr lvl="1"/>
            <a:r>
              <a:rPr lang="en-US" dirty="0"/>
              <a:t>Allow automation by scripting</a:t>
            </a:r>
          </a:p>
          <a:p>
            <a:pPr lvl="1"/>
            <a:r>
              <a:rPr lang="en-US" dirty="0"/>
              <a:t>Examples</a:t>
            </a:r>
          </a:p>
          <a:p>
            <a:pPr lvl="2"/>
            <a:r>
              <a:rPr lang="en-US" dirty="0"/>
              <a:t>Wynton CLI</a:t>
            </a:r>
          </a:p>
          <a:p>
            <a:pPr lvl="2"/>
            <a:r>
              <a:rPr lang="en-US" dirty="0"/>
              <a:t>MacOS: Terminal</a:t>
            </a:r>
          </a:p>
          <a:p>
            <a:pPr lvl="2"/>
            <a:r>
              <a:rPr lang="en-US" dirty="0"/>
              <a:t>Windows: Command Prompt, </a:t>
            </a:r>
            <a:r>
              <a:rPr lang="en-US" dirty="0" err="1"/>
              <a:t>PuTTY</a:t>
            </a:r>
            <a:endParaRPr lang="en-US" dirty="0"/>
          </a:p>
        </p:txBody>
      </p:sp>
      <p:sp>
        <p:nvSpPr>
          <p:cNvPr id="3" name="Title 2">
            <a:extLst>
              <a:ext uri="{FF2B5EF4-FFF2-40B4-BE49-F238E27FC236}">
                <a16:creationId xmlns:a16="http://schemas.microsoft.com/office/drawing/2014/main" id="{A206EA52-C215-5D4E-8A73-C87B86A44574}"/>
              </a:ext>
            </a:extLst>
          </p:cNvPr>
          <p:cNvSpPr>
            <a:spLocks noGrp="1"/>
          </p:cNvSpPr>
          <p:nvPr>
            <p:ph type="title"/>
          </p:nvPr>
        </p:nvSpPr>
        <p:spPr/>
        <p:txBody>
          <a:bodyPr/>
          <a:lstStyle/>
          <a:p>
            <a:r>
              <a:rPr lang="en-US" dirty="0"/>
              <a:t>Command line interfaces allow scripting</a:t>
            </a:r>
          </a:p>
        </p:txBody>
      </p:sp>
      <p:sp>
        <p:nvSpPr>
          <p:cNvPr id="4" name="Slide Number Placeholder 3">
            <a:extLst>
              <a:ext uri="{FF2B5EF4-FFF2-40B4-BE49-F238E27FC236}">
                <a16:creationId xmlns:a16="http://schemas.microsoft.com/office/drawing/2014/main" id="{F0A327C6-7ED5-FB4F-904A-92D93A2CEB1B}"/>
              </a:ext>
            </a:extLst>
          </p:cNvPr>
          <p:cNvSpPr>
            <a:spLocks noGrp="1"/>
          </p:cNvSpPr>
          <p:nvPr>
            <p:ph type="sldNum" sz="quarter" idx="13"/>
          </p:nvPr>
        </p:nvSpPr>
        <p:spPr/>
        <p:txBody>
          <a:bodyPr/>
          <a:lstStyle/>
          <a:p>
            <a:fld id="{F5936FD3-174D-8740-A172-B7093C3E1B2E}" type="slidenum">
              <a:rPr lang="en-US" smtClean="0"/>
              <a:t>9</a:t>
            </a:fld>
            <a:endParaRPr lang="en-US"/>
          </a:p>
        </p:txBody>
      </p:sp>
    </p:spTree>
    <p:extLst>
      <p:ext uri="{BB962C8B-B14F-4D97-AF65-F5344CB8AC3E}">
        <p14:creationId xmlns:p14="http://schemas.microsoft.com/office/powerpoint/2010/main" val="33831491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25221</TotalTime>
  <Words>5038</Words>
  <Application>Microsoft Macintosh PowerPoint</Application>
  <PresentationFormat>Widescreen</PresentationFormat>
  <Paragraphs>849</Paragraphs>
  <Slides>87</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Andale Mono</vt: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Bioinformatics software ecosystem: Tools that “do one thing, and do it well”.</vt:lpstr>
      <vt:lpstr>Different platforms for computing</vt:lpstr>
      <vt:lpstr>Galaxy provides a collection of tools to analyze variety of biomedical data</vt:lpstr>
      <vt:lpstr>Command line interfaces allow scripting</vt:lpstr>
      <vt:lpstr>Wynton is a high-performance computing (HPC) system for UCSF affiliates</vt:lpstr>
      <vt:lpstr>Containers enable reproducibility</vt:lpstr>
      <vt:lpstr>A container is like a computer within a computer</vt:lpstr>
      <vt:lpstr>Best to use singularity with Linux (currently)</vt:lpstr>
      <vt:lpstr>Problem definition, shared data files</vt:lpstr>
      <vt:lpstr>Problem: identifying differentially expressed genes</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Examples of FastQC reports</vt:lpstr>
      <vt:lpstr>What if QC gives warn/fail flag?</vt:lpstr>
      <vt:lpstr>PowerPoint Presentation</vt:lpstr>
      <vt:lpstr>Conclusion: Session 1</vt:lpstr>
      <vt:lpstr>Contents: Session 2</vt:lpstr>
      <vt:lpstr>When I need help, which I do need on a daily basis, I visit:</vt:lpstr>
      <vt:lpstr>Helpful resources</vt:lpstr>
      <vt:lpstr>How much programming skills do we need for bioinformatics?</vt:lpstr>
      <vt:lpstr>Typical command line syntax of bioinformatics tools</vt:lpstr>
      <vt:lpstr>Examples of commands to execute various steps </vt:lpstr>
      <vt:lpstr>File paths := Location of file on computer</vt:lpstr>
      <vt:lpstr>File paths</vt:lpstr>
      <vt:lpstr>Submitting jobs for execution on compute nodes: Same syntax as that for bioinformatics tools</vt:lpstr>
      <vt:lpstr>Schedulers maintain a queue of jobs</vt:lpstr>
      <vt:lpstr>Workflow managers: One command with all required inputs for a pipeline</vt:lpstr>
      <vt:lpstr>PowerPoint Presentation</vt:lpstr>
      <vt:lpstr>Important!</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966</cp:revision>
  <cp:lastPrinted>2018-09-20T23:56:57Z</cp:lastPrinted>
  <dcterms:created xsi:type="dcterms:W3CDTF">2019-03-13T22:03:44Z</dcterms:created>
  <dcterms:modified xsi:type="dcterms:W3CDTF">2020-10-26T11:40:41Z</dcterms:modified>
</cp:coreProperties>
</file>